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0" r:id="rId7"/>
    <p:sldId id="261" r:id="rId8"/>
    <p:sldId id="259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A51715-2E54-0966-0DF7-4BBFD3213431}" v="17" dt="2026-01-09T20:50:22.436"/>
    <p1510:client id="{FE545496-6BC9-5842-90C7-4A39B47B4920}" v="740" dt="2026-01-09T21:01:30.6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7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2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9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6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7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0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2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3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6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5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8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424D-7AC2-DAAB-5959-152793397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0600"/>
              <a:t>2026-2027 </a:t>
            </a:r>
            <a:br>
              <a:rPr lang="en-US" sz="10600"/>
            </a:br>
            <a:r>
              <a:rPr lang="en-US" sz="10600"/>
              <a:t>Budget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32706A-E325-C2CA-FF49-1D5726919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TSD Board Workshop</a:t>
            </a:r>
          </a:p>
          <a:p>
            <a:pPr algn="l"/>
            <a:r>
              <a:rPr lang="en-US"/>
              <a:t>January 13, 2026</a:t>
            </a:r>
          </a:p>
        </p:txBody>
      </p:sp>
    </p:spTree>
    <p:extLst>
      <p:ext uri="{BB962C8B-B14F-4D97-AF65-F5344CB8AC3E}">
        <p14:creationId xmlns:p14="http://schemas.microsoft.com/office/powerpoint/2010/main" val="132478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11707-81A4-23A2-584E-C30B5D7EE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Amendment #1 -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E0777-80D4-6141-D4C4-16FC2E2D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Although touted as “Historical” funding</a:t>
            </a:r>
          </a:p>
          <a:p>
            <a:pPr lvl="1"/>
            <a:r>
              <a:rPr lang="en-US"/>
              <a:t>FY24/25 funding was one-time categorical that did not carry into FY25/26 foundation. Net- $5 Million one-time funding replaced with $5.5 Million foundation increase in FY 25/26</a:t>
            </a:r>
          </a:p>
          <a:p>
            <a:pPr lvl="1"/>
            <a:r>
              <a:rPr lang="en-US"/>
              <a:t>Aggregate increase for FY 25/26 for TSD was ~$500,000 which amounts to an ~ .25% increase </a:t>
            </a:r>
          </a:p>
          <a:p>
            <a:pPr lvl="1"/>
            <a:r>
              <a:rPr lang="en-US"/>
              <a:t>Several prior year categorical funds were rolled into foundation</a:t>
            </a:r>
          </a:p>
          <a:p>
            <a:pPr lvl="1"/>
            <a:r>
              <a:rPr lang="en-US"/>
              <a:t>Retirement and health-care costs once covered by State have been shifted to the employer</a:t>
            </a:r>
          </a:p>
          <a:p>
            <a:pPr lvl="1"/>
            <a:r>
              <a:rPr lang="en-US"/>
              <a:t>Final SA budget not completed until will into SY 25/26 – limiting ability to make late adjustments in staffing</a:t>
            </a:r>
          </a:p>
          <a:p>
            <a:r>
              <a:rPr lang="en-US"/>
              <a:t>Inflation remains around 3%</a:t>
            </a:r>
          </a:p>
          <a:p>
            <a:r>
              <a:rPr lang="en-US"/>
              <a:t>Costs for TSD will continue to increase</a:t>
            </a:r>
          </a:p>
        </p:txBody>
      </p:sp>
    </p:spTree>
    <p:extLst>
      <p:ext uri="{BB962C8B-B14F-4D97-AF65-F5344CB8AC3E}">
        <p14:creationId xmlns:p14="http://schemas.microsoft.com/office/powerpoint/2010/main" val="959919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15BD5-8AD8-AFDE-9FE5-A74C5F30C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0540"/>
            <a:ext cx="10515600" cy="945201"/>
          </a:xfrm>
        </p:spPr>
        <p:txBody>
          <a:bodyPr>
            <a:normAutofit fontScale="90000"/>
          </a:bodyPr>
          <a:lstStyle/>
          <a:p>
            <a:r>
              <a:rPr lang="en-US"/>
              <a:t>Budget Priority Talking Points: 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F4F9D-32F9-64D2-4C4D-8EA8810A0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4958933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US" b="1"/>
              <a:t>Secure known expenditure obligations through 2029</a:t>
            </a:r>
          </a:p>
          <a:p>
            <a:pPr lvl="1" fontAlgn="base"/>
            <a:r>
              <a:rPr lang="en-US"/>
              <a:t>Allows us to build multi-year budget projections to more accurately strategize our staffing plans </a:t>
            </a:r>
          </a:p>
          <a:p>
            <a:pPr lvl="1" fontAlgn="base"/>
            <a:r>
              <a:rPr lang="en-US"/>
              <a:t>Allows for better alignment as we begin strategic planning </a:t>
            </a:r>
          </a:p>
          <a:p>
            <a:pPr lvl="1" fontAlgn="base"/>
            <a:r>
              <a:rPr lang="en-US"/>
              <a:t>Provides labor stability and increased morale during challenging economic times  </a:t>
            </a:r>
          </a:p>
          <a:p>
            <a:pPr marL="0" indent="0" fontAlgn="base">
              <a:buNone/>
            </a:pPr>
            <a:r>
              <a:rPr lang="en-US"/>
              <a:t> </a:t>
            </a:r>
          </a:p>
          <a:p>
            <a:pPr fontAlgn="base"/>
            <a:r>
              <a:rPr lang="en-US" b="1"/>
              <a:t>Data driven alignment of student support services</a:t>
            </a:r>
            <a:endParaRPr lang="en-US"/>
          </a:p>
          <a:p>
            <a:pPr lvl="1" fontAlgn="base"/>
            <a:r>
              <a:rPr lang="en-US"/>
              <a:t>Maximize grant funds to ensure that we are effectively and equitably assigning intervention (literacy, math and ELD) supports across the district where needed  </a:t>
            </a:r>
          </a:p>
          <a:p>
            <a:pPr lvl="1" fontAlgn="base"/>
            <a:r>
              <a:rPr lang="en-US"/>
              <a:t>Provides data-supported rationale for potential reductions </a:t>
            </a:r>
          </a:p>
          <a:p>
            <a:pPr marL="0" indent="0" fontAlgn="base">
              <a:buNone/>
            </a:pPr>
            <a:r>
              <a:rPr lang="en-US"/>
              <a:t> </a:t>
            </a:r>
          </a:p>
          <a:p>
            <a:pPr fontAlgn="base"/>
            <a:r>
              <a:rPr lang="en-US" b="1"/>
              <a:t>Reductions through attrition where feasible </a:t>
            </a:r>
            <a:r>
              <a:rPr lang="en-US"/>
              <a:t> </a:t>
            </a:r>
          </a:p>
          <a:p>
            <a:pPr lvl="1" fontAlgn="base"/>
            <a:r>
              <a:rPr lang="en-US"/>
              <a:t>Utilized over last three years to avoid layoffs through strategic use of fund balance </a:t>
            </a:r>
          </a:p>
          <a:p>
            <a:pPr lvl="1" fontAlgn="base"/>
            <a:r>
              <a:rPr lang="en-US"/>
              <a:t>95% of budget is people- limited options available</a:t>
            </a:r>
          </a:p>
          <a:p>
            <a:pPr lvl="1" fontAlgn="base"/>
            <a:r>
              <a:rPr lang="en-US"/>
              <a:t>RIF through the lens of least impact on student achievement </a:t>
            </a:r>
          </a:p>
          <a:p>
            <a:pPr lvl="1" fontAlgn="base"/>
            <a:r>
              <a:rPr lang="en-US"/>
              <a:t>Preferred route to secure savings while layoffs will remain the last measure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95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F7919-F064-4A40-B195-F551B9440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Staffing Ratios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356A7-161F-F048-85A8-DD3D755CF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  <a:latin typeface="Aptos" panose="020B0004020202020204"/>
              </a:rPr>
              <a:t>Designed for i</a:t>
            </a:r>
            <a:r>
              <a:rPr lang="en-US">
                <a:solidFill>
                  <a:srgbClr val="000000"/>
                </a:solidFill>
                <a:effectLst/>
                <a:latin typeface="Aptos" panose="020B0004020202020204"/>
              </a:rPr>
              <a:t>nternal use to track FTE allocation across multiple departments 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Aptos" panose="020B0004020202020204"/>
              </a:rPr>
              <a:t>Provides a data-based </a:t>
            </a:r>
            <a:r>
              <a:rPr lang="en-US">
                <a:solidFill>
                  <a:srgbClr val="000000"/>
                </a:solidFill>
                <a:latin typeface="Aptos" panose="020B0004020202020204"/>
              </a:rPr>
              <a:t>format for resource allocation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Aptos" panose="020B0004020202020204"/>
              </a:rPr>
              <a:t>Several areas remain in flux – including ELD and </a:t>
            </a:r>
            <a:r>
              <a:rPr lang="en-US">
                <a:solidFill>
                  <a:srgbClr val="000000"/>
                </a:solidFill>
                <a:latin typeface="Aptos" panose="020B0004020202020204"/>
              </a:rPr>
              <a:t>l</a:t>
            </a:r>
            <a:r>
              <a:rPr lang="en-US">
                <a:solidFill>
                  <a:srgbClr val="000000"/>
                </a:solidFill>
                <a:effectLst/>
                <a:latin typeface="Aptos" panose="020B0004020202020204"/>
              </a:rPr>
              <a:t>iteracy specialists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Aptos" panose="020B0004020202020204"/>
              </a:rPr>
              <a:t>Goal rem</a:t>
            </a:r>
            <a:r>
              <a:rPr lang="en-US">
                <a:solidFill>
                  <a:srgbClr val="000000"/>
                </a:solidFill>
                <a:latin typeface="Aptos" panose="020B0004020202020204"/>
              </a:rPr>
              <a:t>ains to capture as many positions as possible in grants to offset general fund</a:t>
            </a:r>
          </a:p>
          <a:p>
            <a:r>
              <a:rPr lang="en-US">
                <a:solidFill>
                  <a:srgbClr val="000000"/>
                </a:solidFill>
                <a:latin typeface="Aptos" panose="020B0004020202020204"/>
              </a:rPr>
              <a:t>Will be a useful document as we seek to balance needs with potential budget reductions and longer term as we explore our next strategic plan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90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E8FB9-EE00-3B22-C62C-C333D7308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042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400" kern="1200">
                <a:latin typeface="+mj-lt"/>
                <a:ea typeface="+mj-ea"/>
                <a:cs typeface="+mj-cs"/>
              </a:rPr>
              <a:t>Proposed Budget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3A7491-6359-DC1E-B5F3-1A92EBAF8B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930935"/>
              </p:ext>
            </p:extLst>
          </p:nvPr>
        </p:nvGraphicFramePr>
        <p:xfrm>
          <a:off x="957945" y="1517307"/>
          <a:ext cx="9999616" cy="4979819"/>
        </p:xfrm>
        <a:graphic>
          <a:graphicData uri="http://schemas.openxmlformats.org/drawingml/2006/table">
            <a:tbl>
              <a:tblPr firstRow="1" bandRow="1">
                <a:solidFill>
                  <a:srgbClr val="F2F2F2">
                    <a:alpha val="45098"/>
                  </a:srgbClr>
                </a:solidFill>
              </a:tblPr>
              <a:tblGrid>
                <a:gridCol w="1711164">
                  <a:extLst>
                    <a:ext uri="{9D8B030D-6E8A-4147-A177-3AD203B41FA5}">
                      <a16:colId xmlns:a16="http://schemas.microsoft.com/office/drawing/2014/main" val="550851640"/>
                    </a:ext>
                  </a:extLst>
                </a:gridCol>
                <a:gridCol w="3673350">
                  <a:extLst>
                    <a:ext uri="{9D8B030D-6E8A-4147-A177-3AD203B41FA5}">
                      <a16:colId xmlns:a16="http://schemas.microsoft.com/office/drawing/2014/main" val="541604865"/>
                    </a:ext>
                  </a:extLst>
                </a:gridCol>
                <a:gridCol w="4615102">
                  <a:extLst>
                    <a:ext uri="{9D8B030D-6E8A-4147-A177-3AD203B41FA5}">
                      <a16:colId xmlns:a16="http://schemas.microsoft.com/office/drawing/2014/main" val="3445158593"/>
                    </a:ext>
                  </a:extLst>
                </a:gridCol>
              </a:tblGrid>
              <a:tr h="35506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Date  </a:t>
                      </a:r>
                      <a:endParaRPr lang="en-US" sz="13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Target </a:t>
                      </a:r>
                      <a:endParaRPr lang="en-US" sz="13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Notes </a:t>
                      </a:r>
                      <a:endParaRPr lang="en-US" sz="13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168590"/>
                  </a:ext>
                </a:extLst>
              </a:tr>
              <a:tr h="101013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January Workshop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1/13/26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buClrTx/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Amendment #1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Proposed budget process &amp; talking points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Initial budget assumptions </a:t>
                      </a:r>
                    </a:p>
                    <a:p>
                      <a:pPr marL="285750" indent="-285750" algn="l" rtl="0" fontAlgn="base">
                        <a:lnSpc>
                          <a:spcPts val="1564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CREC (1/16)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CREC – Michigan Consensus Revenue Estimating Conference - will provide insights into available revenues for State budget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749985"/>
                  </a:ext>
                </a:extLst>
              </a:tr>
              <a:tr h="89330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February Workshop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2/3/26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buClrTx/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Enrollment Projections – Plante Moran Cresa</a:t>
                      </a: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4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Governor’s Executive Budget is due early February – will give first indication as to SA budget for FY 26/27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4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Governor’s State of Sate is scheduled for February 25</a:t>
                      </a:r>
                      <a:r>
                        <a:rPr lang="en-US" sz="1200" b="0" i="0" u="none" strike="noStrike" cap="none" spc="0" baseline="300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th</a:t>
                      </a: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 – will give indication as to priorities in the budget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212085"/>
                  </a:ext>
                </a:extLst>
              </a:tr>
              <a:tr h="112252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March Retreat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3/7/26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indent="0" algn="l" rtl="0" fontAlgn="base">
                        <a:lnSpc>
                          <a:spcPts val="1564"/>
                        </a:lnSpc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•Amendment #2 (If necessary) </a:t>
                      </a:r>
                    </a:p>
                    <a:p>
                      <a:pPr algn="l" rtl="0" fontAlgn="base">
                        <a:lnSpc>
                          <a:spcPts val="1564"/>
                        </a:lnSpc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Review/adjust assumptions (with hopefully more information available)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Identify resource allocation priorities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Should have House and Senate budgets (or some indication) to triangulate with executive budget from February  </a:t>
                      </a: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43220"/>
                  </a:ext>
                </a:extLst>
              </a:tr>
              <a:tr h="34855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April Workshop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buClrTx/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Provide potential reduction recommendations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 Provides time necessary to enact reductions and address any contractual obligations</a:t>
                      </a: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90152"/>
                  </a:ext>
                </a:extLst>
              </a:tr>
              <a:tr h="560546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June Regular Meeting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buClrTx/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Amendment #3 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lnSpc>
                          <a:spcPts val="1564"/>
                        </a:lnSpc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FY 26-27 Budget Resolution 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64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Amendment #3 will include all up to date assumptions and provide our final RIF targets</a:t>
                      </a:r>
                    </a:p>
                  </a:txBody>
                  <a:tcPr marL="67047" marR="67047" marT="81767" marB="335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397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18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5C81-BB16-285C-EAC3-AE984FFEC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783" y="623275"/>
            <a:ext cx="9295674" cy="1618489"/>
          </a:xfrm>
        </p:spPr>
        <p:txBody>
          <a:bodyPr anchor="ctr">
            <a:normAutofit/>
          </a:bodyPr>
          <a:lstStyle/>
          <a:p>
            <a:r>
              <a:rPr lang="en-US" sz="5000"/>
              <a:t>School Finance Engagement Group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B4AFB0-78AB-885F-6E04-F62D92F579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141390"/>
              </p:ext>
            </p:extLst>
          </p:nvPr>
        </p:nvGraphicFramePr>
        <p:xfrm>
          <a:off x="1567543" y="1805682"/>
          <a:ext cx="6825181" cy="3784263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1254152">
                  <a:extLst>
                    <a:ext uri="{9D8B030D-6E8A-4147-A177-3AD203B41FA5}">
                      <a16:colId xmlns:a16="http://schemas.microsoft.com/office/drawing/2014/main" val="789569557"/>
                    </a:ext>
                  </a:extLst>
                </a:gridCol>
                <a:gridCol w="5571029">
                  <a:extLst>
                    <a:ext uri="{9D8B030D-6E8A-4147-A177-3AD203B41FA5}">
                      <a16:colId xmlns:a16="http://schemas.microsoft.com/office/drawing/2014/main" val="483431369"/>
                    </a:ext>
                  </a:extLst>
                </a:gridCol>
              </a:tblGrid>
              <a:tr h="3426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Date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Planned topics 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652389"/>
                  </a:ext>
                </a:extLst>
              </a:tr>
              <a:tr h="9907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January 21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Why are we here? (SFEG)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Who are we? (Quick demographic overview of TSD) 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How schools are funded (State, federal, and local funding overview) 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Current reality (Key challenges to address)</a:t>
                      </a:r>
                    </a:p>
                  </a:txBody>
                  <a:tcPr marL="69674" marR="50000" marT="53595" marB="5359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718630"/>
                  </a:ext>
                </a:extLst>
              </a:tr>
              <a:tr h="774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February 10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Historical overview of the TSD budget   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Revenue deep dive 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How revenues flow and where they are allocated</a:t>
                      </a:r>
                    </a:p>
                  </a:txBody>
                  <a:tcPr marL="69674" marR="50000" marT="53595" marB="5359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09705"/>
                  </a:ext>
                </a:extLst>
              </a:tr>
              <a:tr h="558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March 10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Historical overview of TSD expenditures 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General fund expenditure deep dive</a:t>
                      </a:r>
                    </a:p>
                  </a:txBody>
                  <a:tcPr marL="69674" marR="50000" marT="53595" marB="5359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21821"/>
                  </a:ext>
                </a:extLst>
              </a:tr>
              <a:tr h="558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April 14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Ancillary funds overview 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Bond / BSSF</a:t>
                      </a:r>
                    </a:p>
                  </a:txBody>
                  <a:tcPr marL="69674" marR="50000" marT="53595" marB="5359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445029"/>
                  </a:ext>
                </a:extLst>
              </a:tr>
              <a:tr h="558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May 12</a:t>
                      </a: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674" marR="50000" marT="53595" marB="53595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FY26/27 budget priorities </a:t>
                      </a:r>
                    </a:p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• Stakeholder feedback opportunity</a:t>
                      </a:r>
                    </a:p>
                  </a:txBody>
                  <a:tcPr marL="69674" marR="50000" marT="53595" marB="5359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1300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2B8D351-AD61-D040-850D-644540325371}"/>
              </a:ext>
            </a:extLst>
          </p:cNvPr>
          <p:cNvSpPr txBox="1"/>
          <p:nvPr/>
        </p:nvSpPr>
        <p:spPr>
          <a:xfrm>
            <a:off x="8489237" y="1766206"/>
            <a:ext cx="29610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Meetings will be held in Services Board Room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Meetings will run from 5:00 – 6:30 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Topics may be adjusted as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While Board members are welcome to attend, meeting materials will be provided to Board members in advance of scheduled meetings</a:t>
            </a:r>
          </a:p>
        </p:txBody>
      </p:sp>
    </p:spTree>
    <p:extLst>
      <p:ext uri="{BB962C8B-B14F-4D97-AF65-F5344CB8AC3E}">
        <p14:creationId xmlns:p14="http://schemas.microsoft.com/office/powerpoint/2010/main" val="3990084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f32ae5-df57-40ac-a6d0-7986fc89804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B26FECAC4FDD4CA4948D20A9D075BA" ma:contentTypeVersion="18" ma:contentTypeDescription="Create a new document." ma:contentTypeScope="" ma:versionID="40f4374b6232da4dd1dea74e75086852">
  <xsd:schema xmlns:xsd="http://www.w3.org/2001/XMLSchema" xmlns:xs="http://www.w3.org/2001/XMLSchema" xmlns:p="http://schemas.microsoft.com/office/2006/metadata/properties" xmlns:ns3="05f32ae5-df57-40ac-a6d0-7986fc898047" xmlns:ns4="0d011312-99b1-4da4-a197-b31d95765d8c" targetNamespace="http://schemas.microsoft.com/office/2006/metadata/properties" ma:root="true" ma:fieldsID="c362bf7ce84238c834a3b282b0503017" ns3:_="" ns4:_="">
    <xsd:import namespace="05f32ae5-df57-40ac-a6d0-7986fc898047"/>
    <xsd:import namespace="0d011312-99b1-4da4-a197-b31d95765d8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32ae5-df57-40ac-a6d0-7986fc8980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011312-99b1-4da4-a197-b31d95765d8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20AC34-7095-49B7-9567-D7987E61A1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E0BE23-0319-45EF-B043-37ED3416F91A}">
  <ds:schemaRefs>
    <ds:schemaRef ds:uri="05f32ae5-df57-40ac-a6d0-7986fc898047"/>
    <ds:schemaRef ds:uri="0d011312-99b1-4da4-a197-b31d95765d8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B1007CE-2731-4BDF-B382-00C2A2E56BD4}">
  <ds:schemaRefs>
    <ds:schemaRef ds:uri="05f32ae5-df57-40ac-a6d0-7986fc898047"/>
    <ds:schemaRef ds:uri="0d011312-99b1-4da4-a197-b31d95765d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</Words>
  <Application>Microsoft Office PowerPoint</Application>
  <PresentationFormat>Widescreen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Office Theme</vt:lpstr>
      <vt:lpstr>2026-2027  Budget Planning</vt:lpstr>
      <vt:lpstr>Amendment #1 - Takeaways</vt:lpstr>
      <vt:lpstr>Budget Priority Talking Points:  </vt:lpstr>
      <vt:lpstr>Staffing Ratios </vt:lpstr>
      <vt:lpstr>Proposed Budget Timeline</vt:lpstr>
      <vt:lpstr>School Finance Engagement Group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2026-2027  Budget Planning</dc:title>
  <dc:creator>Machesky, Richard</dc:creator>
  <cp:lastModifiedBy>Holmes, Judy</cp:lastModifiedBy>
  <cp:revision>4</cp:revision>
  <dcterms:created xsi:type="dcterms:W3CDTF">2026-01-09T19:57:46Z</dcterms:created>
  <dcterms:modified xsi:type="dcterms:W3CDTF">2026-01-10T00:09:55Z</dcterms:modified>
</cp:coreProperties>
</file>