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2.xml" ContentType="application/vnd.openxmlformats-officedocument.presentationml.notesSlide+xml"/>
  <Override PartName="/ppt/charts/chart9.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38" r:id="rId1"/>
  </p:sldMasterIdLst>
  <p:notesMasterIdLst>
    <p:notesMasterId r:id="rId38"/>
  </p:notesMasterIdLst>
  <p:handoutMasterIdLst>
    <p:handoutMasterId r:id="rId39"/>
  </p:handoutMasterIdLst>
  <p:sldIdLst>
    <p:sldId id="256" r:id="rId2"/>
    <p:sldId id="316" r:id="rId3"/>
    <p:sldId id="257" r:id="rId4"/>
    <p:sldId id="259" r:id="rId5"/>
    <p:sldId id="278" r:id="rId6"/>
    <p:sldId id="260" r:id="rId7"/>
    <p:sldId id="329" r:id="rId8"/>
    <p:sldId id="330" r:id="rId9"/>
    <p:sldId id="317" r:id="rId10"/>
    <p:sldId id="273" r:id="rId11"/>
    <p:sldId id="324" r:id="rId12"/>
    <p:sldId id="321" r:id="rId13"/>
    <p:sldId id="320" r:id="rId14"/>
    <p:sldId id="322" r:id="rId15"/>
    <p:sldId id="323" r:id="rId16"/>
    <p:sldId id="283" r:id="rId17"/>
    <p:sldId id="328" r:id="rId18"/>
    <p:sldId id="312" r:id="rId19"/>
    <p:sldId id="280" r:id="rId20"/>
    <p:sldId id="262" r:id="rId21"/>
    <p:sldId id="313" r:id="rId22"/>
    <p:sldId id="263" r:id="rId23"/>
    <p:sldId id="318" r:id="rId24"/>
    <p:sldId id="276" r:id="rId25"/>
    <p:sldId id="293" r:id="rId26"/>
    <p:sldId id="294" r:id="rId27"/>
    <p:sldId id="319" r:id="rId28"/>
    <p:sldId id="292" r:id="rId29"/>
    <p:sldId id="299" r:id="rId30"/>
    <p:sldId id="303" r:id="rId31"/>
    <p:sldId id="304" r:id="rId32"/>
    <p:sldId id="326" r:id="rId33"/>
    <p:sldId id="305" r:id="rId34"/>
    <p:sldId id="327" r:id="rId35"/>
    <p:sldId id="300" r:id="rId36"/>
    <p:sldId id="298" r:id="rId37"/>
  </p:sldIdLst>
  <p:sldSz cx="9144000" cy="6858000" type="screen4x3"/>
  <p:notesSz cx="7010400" cy="9236075"/>
  <p:defaultTextStyle>
    <a:defPPr>
      <a:defRPr lang="en-US"/>
    </a:defPPr>
    <a:lvl1pPr algn="l" rtl="0" fontAlgn="base">
      <a:spcBef>
        <a:spcPct val="0"/>
      </a:spcBef>
      <a:spcAft>
        <a:spcPct val="0"/>
      </a:spcAft>
      <a:defRPr sz="3000" kern="1200">
        <a:solidFill>
          <a:schemeClr val="tx1"/>
        </a:solidFill>
        <a:latin typeface="Arial" charset="0"/>
        <a:ea typeface="+mn-ea"/>
        <a:cs typeface="Arial" charset="0"/>
      </a:defRPr>
    </a:lvl1pPr>
    <a:lvl2pPr marL="457200" algn="l" rtl="0" fontAlgn="base">
      <a:spcBef>
        <a:spcPct val="0"/>
      </a:spcBef>
      <a:spcAft>
        <a:spcPct val="0"/>
      </a:spcAft>
      <a:defRPr sz="3000" kern="1200">
        <a:solidFill>
          <a:schemeClr val="tx1"/>
        </a:solidFill>
        <a:latin typeface="Arial" charset="0"/>
        <a:ea typeface="+mn-ea"/>
        <a:cs typeface="Arial" charset="0"/>
      </a:defRPr>
    </a:lvl2pPr>
    <a:lvl3pPr marL="914400" algn="l" rtl="0" fontAlgn="base">
      <a:spcBef>
        <a:spcPct val="0"/>
      </a:spcBef>
      <a:spcAft>
        <a:spcPct val="0"/>
      </a:spcAft>
      <a:defRPr sz="3000" kern="1200">
        <a:solidFill>
          <a:schemeClr val="tx1"/>
        </a:solidFill>
        <a:latin typeface="Arial" charset="0"/>
        <a:ea typeface="+mn-ea"/>
        <a:cs typeface="Arial" charset="0"/>
      </a:defRPr>
    </a:lvl3pPr>
    <a:lvl4pPr marL="1371600" algn="l" rtl="0" fontAlgn="base">
      <a:spcBef>
        <a:spcPct val="0"/>
      </a:spcBef>
      <a:spcAft>
        <a:spcPct val="0"/>
      </a:spcAft>
      <a:defRPr sz="3000" kern="1200">
        <a:solidFill>
          <a:schemeClr val="tx1"/>
        </a:solidFill>
        <a:latin typeface="Arial" charset="0"/>
        <a:ea typeface="+mn-ea"/>
        <a:cs typeface="Arial" charset="0"/>
      </a:defRPr>
    </a:lvl4pPr>
    <a:lvl5pPr marL="1828800" algn="l" rtl="0" fontAlgn="base">
      <a:spcBef>
        <a:spcPct val="0"/>
      </a:spcBef>
      <a:spcAft>
        <a:spcPct val="0"/>
      </a:spcAft>
      <a:defRPr sz="3000" kern="1200">
        <a:solidFill>
          <a:schemeClr val="tx1"/>
        </a:solidFill>
        <a:latin typeface="Arial" charset="0"/>
        <a:ea typeface="+mn-ea"/>
        <a:cs typeface="Arial" charset="0"/>
      </a:defRPr>
    </a:lvl5pPr>
    <a:lvl6pPr marL="2286000" algn="l" defTabSz="914400" rtl="0" eaLnBrk="1" latinLnBrk="0" hangingPunct="1">
      <a:defRPr sz="3000" kern="1200">
        <a:solidFill>
          <a:schemeClr val="tx1"/>
        </a:solidFill>
        <a:latin typeface="Arial" charset="0"/>
        <a:ea typeface="+mn-ea"/>
        <a:cs typeface="Arial" charset="0"/>
      </a:defRPr>
    </a:lvl6pPr>
    <a:lvl7pPr marL="2743200" algn="l" defTabSz="914400" rtl="0" eaLnBrk="1" latinLnBrk="0" hangingPunct="1">
      <a:defRPr sz="3000" kern="1200">
        <a:solidFill>
          <a:schemeClr val="tx1"/>
        </a:solidFill>
        <a:latin typeface="Arial" charset="0"/>
        <a:ea typeface="+mn-ea"/>
        <a:cs typeface="Arial" charset="0"/>
      </a:defRPr>
    </a:lvl7pPr>
    <a:lvl8pPr marL="3200400" algn="l" defTabSz="914400" rtl="0" eaLnBrk="1" latinLnBrk="0" hangingPunct="1">
      <a:defRPr sz="3000" kern="1200">
        <a:solidFill>
          <a:schemeClr val="tx1"/>
        </a:solidFill>
        <a:latin typeface="Arial" charset="0"/>
        <a:ea typeface="+mn-ea"/>
        <a:cs typeface="Arial" charset="0"/>
      </a:defRPr>
    </a:lvl8pPr>
    <a:lvl9pPr marL="3657600" algn="l" defTabSz="914400" rtl="0" eaLnBrk="1" latinLnBrk="0" hangingPunct="1">
      <a:defRPr sz="30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FF"/>
    <a:srgbClr val="0298EC"/>
    <a:srgbClr val="FFCC00"/>
    <a:srgbClr val="DDF0D4"/>
    <a:srgbClr val="D9F2C6"/>
    <a:srgbClr val="0000FF"/>
    <a:srgbClr val="FF33C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6005" autoAdjust="0"/>
  </p:normalViewPr>
  <p:slideViewPr>
    <p:cSldViewPr>
      <p:cViewPr varScale="1">
        <p:scale>
          <a:sx n="82" d="100"/>
          <a:sy n="82" d="100"/>
        </p:scale>
        <p:origin x="667"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404" y="732"/>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solidFill>
                  <a:schemeClr val="tx1"/>
                </a:solidFill>
                <a:latin typeface="Times New Roman" panose="02020603050405020304" pitchFamily="18" charset="0"/>
                <a:cs typeface="Times New Roman" panose="02020603050405020304" pitchFamily="18" charset="0"/>
              </a:rPr>
              <a:t>2020 &amp; 2021 Taxable Values Homestead 
&amp; Non-Homestead</a:t>
            </a:r>
          </a:p>
        </c:rich>
      </c:tx>
      <c:layout>
        <c:manualLayout>
          <c:xMode val="edge"/>
          <c:yMode val="edge"/>
          <c:x val="0.25305054980372349"/>
          <c:y val="4.4243750840442859E-2"/>
        </c:manualLayout>
      </c:layout>
      <c:overlay val="0"/>
    </c:title>
    <c:autoTitleDeleted val="0"/>
    <c:view3D>
      <c:rotX val="15"/>
      <c:hPercent val="41"/>
      <c:rotY val="20"/>
      <c:depthPercent val="100"/>
      <c:rAngAx val="1"/>
    </c:view3D>
    <c:floor>
      <c:thickness val="0"/>
    </c:floor>
    <c:sideWall>
      <c:thickness val="0"/>
    </c:sideWall>
    <c:backWall>
      <c:thickness val="0"/>
    </c:backWall>
    <c:plotArea>
      <c:layout>
        <c:manualLayout>
          <c:layoutTarget val="inner"/>
          <c:xMode val="edge"/>
          <c:yMode val="edge"/>
          <c:x val="0.17538497738803058"/>
          <c:y val="0.22479418488248742"/>
          <c:w val="0.89123196448390662"/>
          <c:h val="0.53996737357259383"/>
        </c:manualLayout>
      </c:layout>
      <c:bar3DChart>
        <c:barDir val="col"/>
        <c:grouping val="clustered"/>
        <c:varyColors val="0"/>
        <c:ser>
          <c:idx val="0"/>
          <c:order val="0"/>
          <c:tx>
            <c:strRef>
              <c:f>Sheet1!$B$1</c:f>
              <c:strCache>
                <c:ptCount val="1"/>
                <c:pt idx="0">
                  <c:v>Homestead</c:v>
                </c:pt>
              </c:strCache>
            </c:strRef>
          </c:tx>
          <c:invertIfNegative val="0"/>
          <c:dLbls>
            <c:dLbl>
              <c:idx val="0"/>
              <c:layout>
                <c:manualLayout>
                  <c:x val="1.8060343308747943E-2"/>
                  <c:y val="-5.33862728141928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CAC-4249-B396-99D18CD4C0C5}"/>
                </c:ext>
              </c:extLst>
            </c:dLbl>
            <c:dLbl>
              <c:idx val="1"/>
              <c:layout>
                <c:manualLayout>
                  <c:x val="2.3867350493055012E-2"/>
                  <c:y val="-3.474384057298997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CAC-4249-B396-99D18CD4C0C5}"/>
                </c:ext>
              </c:extLst>
            </c:dLbl>
            <c:dLbl>
              <c:idx val="2"/>
              <c:layout>
                <c:manualLayout>
                  <c:x val="-5.1400335162186403E-3"/>
                  <c:y val="0.2705839023442783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CAC-4249-B396-99D18CD4C0C5}"/>
                </c:ext>
              </c:extLst>
            </c:dLbl>
            <c:spPr>
              <a:noFill/>
              <a:ln>
                <a:noFill/>
              </a:ln>
              <a:effectLst/>
            </c:spPr>
            <c:txPr>
              <a:bodyPr rot="-5400000" vert="horz"/>
              <a:lstStyle/>
              <a:p>
                <a:pPr>
                  <a:defRPr>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Sheet1!$A$6:$A$7</c:f>
              <c:numCache>
                <c:formatCode>General</c:formatCode>
                <c:ptCount val="2"/>
                <c:pt idx="0">
                  <c:v>2020</c:v>
                </c:pt>
                <c:pt idx="1">
                  <c:v>2021</c:v>
                </c:pt>
              </c:numCache>
            </c:numRef>
          </c:cat>
          <c:val>
            <c:numRef>
              <c:f>Sheet1!$B$6:$B$7</c:f>
              <c:numCache>
                <c:formatCode>#,##0</c:formatCode>
                <c:ptCount val="2"/>
                <c:pt idx="0">
                  <c:v>2853891030</c:v>
                </c:pt>
                <c:pt idx="1">
                  <c:v>2926165400</c:v>
                </c:pt>
              </c:numCache>
            </c:numRef>
          </c:val>
          <c:extLst>
            <c:ext xmlns:c16="http://schemas.microsoft.com/office/drawing/2014/chart" uri="{C3380CC4-5D6E-409C-BE32-E72D297353CC}">
              <c16:uniqueId val="{00000003-8CAC-4249-B396-99D18CD4C0C5}"/>
            </c:ext>
          </c:extLst>
        </c:ser>
        <c:ser>
          <c:idx val="1"/>
          <c:order val="1"/>
          <c:tx>
            <c:strRef>
              <c:f>Sheet1!$C$1</c:f>
              <c:strCache>
                <c:ptCount val="1"/>
                <c:pt idx="0">
                  <c:v>Non-Homestead</c:v>
                </c:pt>
              </c:strCache>
            </c:strRef>
          </c:tx>
          <c:invertIfNegative val="0"/>
          <c:dLbls>
            <c:dLbl>
              <c:idx val="0"/>
              <c:layout>
                <c:manualLayout>
                  <c:x val="1.339455017102454E-2"/>
                  <c:y val="-4.10889151190067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CAC-4249-B396-99D18CD4C0C5}"/>
                </c:ext>
              </c:extLst>
            </c:dLbl>
            <c:dLbl>
              <c:idx val="1"/>
              <c:layout>
                <c:manualLayout>
                  <c:x val="1.3939647850141181E-2"/>
                  <c:y val="-3.51884833181431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CAC-4249-B396-99D18CD4C0C5}"/>
                </c:ext>
              </c:extLst>
            </c:dLbl>
            <c:dLbl>
              <c:idx val="2"/>
              <c:layout>
                <c:manualLayout>
                  <c:x val="-2.9915520763986142E-3"/>
                  <c:y val="0.2574256301453779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CAC-4249-B396-99D18CD4C0C5}"/>
                </c:ext>
              </c:extLst>
            </c:dLbl>
            <c:spPr>
              <a:noFill/>
              <a:ln>
                <a:noFill/>
              </a:ln>
              <a:effectLst/>
            </c:spPr>
            <c:txPr>
              <a:bodyPr rot="-5400000" vert="horz"/>
              <a:lstStyle/>
              <a:p>
                <a:pPr>
                  <a:defRPr>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Sheet1!$A$6:$A$7</c:f>
              <c:numCache>
                <c:formatCode>General</c:formatCode>
                <c:ptCount val="2"/>
                <c:pt idx="0">
                  <c:v>2020</c:v>
                </c:pt>
                <c:pt idx="1">
                  <c:v>2021</c:v>
                </c:pt>
              </c:numCache>
            </c:numRef>
          </c:cat>
          <c:val>
            <c:numRef>
              <c:f>Sheet1!$C$6:$C$7</c:f>
              <c:numCache>
                <c:formatCode>#,##0</c:formatCode>
                <c:ptCount val="2"/>
                <c:pt idx="0">
                  <c:v>1382395090</c:v>
                </c:pt>
                <c:pt idx="1">
                  <c:v>1399739860</c:v>
                </c:pt>
              </c:numCache>
            </c:numRef>
          </c:val>
          <c:extLst>
            <c:ext xmlns:c16="http://schemas.microsoft.com/office/drawing/2014/chart" uri="{C3380CC4-5D6E-409C-BE32-E72D297353CC}">
              <c16:uniqueId val="{00000007-8CAC-4249-B396-99D18CD4C0C5}"/>
            </c:ext>
          </c:extLst>
        </c:ser>
        <c:ser>
          <c:idx val="2"/>
          <c:order val="2"/>
          <c:tx>
            <c:strRef>
              <c:f>Sheet1!$D$1</c:f>
              <c:strCache>
                <c:ptCount val="1"/>
                <c:pt idx="0">
                  <c:v>Total Taxable Value</c:v>
                </c:pt>
              </c:strCache>
            </c:strRef>
          </c:tx>
          <c:invertIfNegative val="0"/>
          <c:dLbls>
            <c:dLbl>
              <c:idx val="0"/>
              <c:layout>
                <c:manualLayout>
                  <c:x val="5.8307890085167926E-3"/>
                  <c:y val="0.2808349146110056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CAC-4249-B396-99D18CD4C0C5}"/>
                </c:ext>
              </c:extLst>
            </c:dLbl>
            <c:dLbl>
              <c:idx val="1"/>
              <c:layout>
                <c:manualLayout>
                  <c:x val="8.7463556851311956E-3"/>
                  <c:y val="0.288425047438330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CAC-4249-B396-99D18CD4C0C5}"/>
                </c:ext>
              </c:extLst>
            </c:dLbl>
            <c:spPr>
              <a:noFill/>
              <a:ln>
                <a:noFill/>
              </a:ln>
              <a:effectLst/>
            </c:spPr>
            <c:txPr>
              <a:bodyPr rot="-5400000" vert="horz"/>
              <a:lstStyle/>
              <a:p>
                <a:pPr>
                  <a:defRPr>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Sheet1!$A$6:$A$7</c:f>
              <c:numCache>
                <c:formatCode>General</c:formatCode>
                <c:ptCount val="2"/>
                <c:pt idx="0">
                  <c:v>2020</c:v>
                </c:pt>
                <c:pt idx="1">
                  <c:v>2021</c:v>
                </c:pt>
              </c:numCache>
            </c:numRef>
          </c:cat>
          <c:val>
            <c:numRef>
              <c:f>Sheet1!$D$6:$D$7</c:f>
              <c:numCache>
                <c:formatCode>#,##0</c:formatCode>
                <c:ptCount val="2"/>
                <c:pt idx="0">
                  <c:v>4236286120</c:v>
                </c:pt>
                <c:pt idx="1">
                  <c:v>4325905260</c:v>
                </c:pt>
              </c:numCache>
            </c:numRef>
          </c:val>
          <c:extLst>
            <c:ext xmlns:c16="http://schemas.microsoft.com/office/drawing/2014/chart" uri="{C3380CC4-5D6E-409C-BE32-E72D297353CC}">
              <c16:uniqueId val="{0000000A-8CAC-4249-B396-99D18CD4C0C5}"/>
            </c:ext>
          </c:extLst>
        </c:ser>
        <c:dLbls>
          <c:showLegendKey val="0"/>
          <c:showVal val="1"/>
          <c:showCatName val="0"/>
          <c:showSerName val="0"/>
          <c:showPercent val="0"/>
          <c:showBubbleSize val="0"/>
        </c:dLbls>
        <c:gapWidth val="150"/>
        <c:gapDepth val="0"/>
        <c:shape val="box"/>
        <c:axId val="326254768"/>
        <c:axId val="326255328"/>
        <c:axId val="0"/>
      </c:bar3DChart>
      <c:catAx>
        <c:axId val="326254768"/>
        <c:scaling>
          <c:orientation val="minMax"/>
        </c:scaling>
        <c:delete val="0"/>
        <c:axPos val="b"/>
        <c:numFmt formatCode="General" sourceLinked="1"/>
        <c:majorTickMark val="out"/>
        <c:minorTickMark val="none"/>
        <c:tickLblPos val="low"/>
        <c:txPr>
          <a:bodyPr rot="0" vert="horz"/>
          <a:lstStyle/>
          <a:p>
            <a:pPr>
              <a:defRPr>
                <a:latin typeface="Times New Roman" panose="02020603050405020304" pitchFamily="18" charset="0"/>
                <a:cs typeface="Times New Roman" panose="02020603050405020304" pitchFamily="18" charset="0"/>
              </a:defRPr>
            </a:pPr>
            <a:endParaRPr lang="en-US"/>
          </a:p>
        </c:txPr>
        <c:crossAx val="326255328"/>
        <c:crosses val="autoZero"/>
        <c:auto val="1"/>
        <c:lblAlgn val="ctr"/>
        <c:lblOffset val="100"/>
        <c:tickLblSkip val="1"/>
        <c:tickMarkSkip val="1"/>
        <c:noMultiLvlLbl val="0"/>
      </c:catAx>
      <c:valAx>
        <c:axId val="326255328"/>
        <c:scaling>
          <c:orientation val="minMax"/>
        </c:scaling>
        <c:delete val="0"/>
        <c:axPos val="l"/>
        <c:majorGridlines/>
        <c:numFmt formatCode="#,##0" sourceLinked="1"/>
        <c:majorTickMark val="out"/>
        <c:minorTickMark val="none"/>
        <c:tickLblPos val="nextTo"/>
        <c:txPr>
          <a:bodyPr rot="0" vert="horz"/>
          <a:lstStyle/>
          <a:p>
            <a:pPr>
              <a:defRPr>
                <a:latin typeface="Times New Roman" panose="02020603050405020304" pitchFamily="18" charset="0"/>
                <a:cs typeface="Times New Roman" panose="02020603050405020304" pitchFamily="18" charset="0"/>
              </a:defRPr>
            </a:pPr>
            <a:endParaRPr lang="en-US"/>
          </a:p>
        </c:txPr>
        <c:crossAx val="326254768"/>
        <c:crosses val="autoZero"/>
        <c:crossBetween val="between"/>
      </c:valAx>
    </c:plotArea>
    <c:legend>
      <c:legendPos val="b"/>
      <c:layout>
        <c:manualLayout>
          <c:xMode val="edge"/>
          <c:yMode val="edge"/>
          <c:x val="0.25215743440233235"/>
          <c:y val="0.82112731401933392"/>
          <c:w val="0.72181722182686348"/>
          <c:h val="4.9717013551674162E-2"/>
        </c:manualLayout>
      </c:layout>
      <c:overlay val="0"/>
      <c:txPr>
        <a:bodyPr/>
        <a:lstStyle/>
        <a:p>
          <a:pPr>
            <a:defRPr>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Five Year Homestead Millage Comparison  </a:t>
            </a:r>
          </a:p>
        </c:rich>
      </c:tx>
      <c:layout>
        <c:manualLayout>
          <c:xMode val="edge"/>
          <c:yMode val="edge"/>
          <c:x val="0.2414126495057683"/>
          <c:y val="2.4577495994818829E-2"/>
        </c:manualLayout>
      </c:layout>
      <c:overlay val="0"/>
    </c:title>
    <c:autoTitleDeleted val="0"/>
    <c:view3D>
      <c:rotX val="15"/>
      <c:hPercent val="43"/>
      <c:rotY val="20"/>
      <c:depthPercent val="100"/>
      <c:rAngAx val="1"/>
    </c:view3D>
    <c:floor>
      <c:thickness val="0"/>
    </c:floor>
    <c:sideWall>
      <c:thickness val="0"/>
    </c:sideWall>
    <c:backWall>
      <c:thickness val="0"/>
    </c:backWall>
    <c:plotArea>
      <c:layout>
        <c:manualLayout>
          <c:layoutTarget val="inner"/>
          <c:xMode val="edge"/>
          <c:yMode val="edge"/>
          <c:x val="0.1533071409552067"/>
          <c:y val="9.6425162763745437E-2"/>
          <c:w val="0.72918978912319665"/>
          <c:h val="0.70967741935484485"/>
        </c:manualLayout>
      </c:layout>
      <c:bar3DChart>
        <c:barDir val="col"/>
        <c:grouping val="clustered"/>
        <c:varyColors val="0"/>
        <c:ser>
          <c:idx val="0"/>
          <c:order val="0"/>
          <c:tx>
            <c:strRef>
              <c:f>Sheet1!$A$2</c:f>
              <c:strCache>
                <c:ptCount val="1"/>
                <c:pt idx="0">
                  <c:v>S.E.T.</c:v>
                </c:pt>
              </c:strCache>
            </c:strRef>
          </c:tx>
          <c:invertIfNegative val="0"/>
          <c:dLbls>
            <c:dLbl>
              <c:idx val="0"/>
              <c:layout>
                <c:manualLayout>
                  <c:x val="-4.6760611936890649E-4"/>
                  <c:y val="0.1715398575178114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DD9-4F59-BE0B-EF0EB14CB2B6}"/>
                </c:ext>
              </c:extLst>
            </c:dLbl>
            <c:dLbl>
              <c:idx val="1"/>
              <c:layout>
                <c:manualLayout>
                  <c:x val="-3.6504130595246052E-3"/>
                  <c:y val="0.173294338207725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DD9-4F59-BE0B-EF0EB14CB2B6}"/>
                </c:ext>
              </c:extLst>
            </c:dLbl>
            <c:dLbl>
              <c:idx val="2"/>
              <c:layout>
                <c:manualLayout>
                  <c:x val="1.3241201252509305E-3"/>
                  <c:y val="0.173294338207725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DD9-4F59-BE0B-EF0EB14CB2B6}"/>
                </c:ext>
              </c:extLst>
            </c:dLbl>
            <c:dLbl>
              <c:idx val="3"/>
              <c:layout>
                <c:manualLayout>
                  <c:x val="1.8065020145131133E-4"/>
                  <c:y val="0.1524926686217009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DD9-4F59-BE0B-EF0EB14CB2B6}"/>
                </c:ext>
              </c:extLst>
            </c:dLbl>
            <c:dLbl>
              <c:idx val="4"/>
              <c:layout>
                <c:manualLayout>
                  <c:x val="2.5356613032066645E-3"/>
                  <c:y val="0.144889472149314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DD9-4F59-BE0B-EF0EB14CB2B6}"/>
                </c:ext>
              </c:extLst>
            </c:dLbl>
            <c:dLbl>
              <c:idx val="5"/>
              <c:layout>
                <c:manualLayout>
                  <c:x val="1.7243496736820941E-3"/>
                  <c:y val="0.1572406858233629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DD9-4F59-BE0B-EF0EB14CB2B6}"/>
                </c:ext>
              </c:extLst>
            </c:dLbl>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Sheet1!$H$1:$L$1</c:f>
              <c:strCache>
                <c:ptCount val="5"/>
                <c:pt idx="0">
                  <c:v>Actual
2017/2018</c:v>
                </c:pt>
                <c:pt idx="1">
                  <c:v>Actual
2018/2019</c:v>
                </c:pt>
                <c:pt idx="2">
                  <c:v>Actual
2019/2020</c:v>
                </c:pt>
                <c:pt idx="3">
                  <c:v>Actual
2020/2021</c:v>
                </c:pt>
                <c:pt idx="4">
                  <c:v>Proposed
2021/2022</c:v>
                </c:pt>
              </c:strCache>
            </c:strRef>
          </c:cat>
          <c:val>
            <c:numRef>
              <c:f>Sheet1!$H$2:$L$2</c:f>
              <c:numCache>
                <c:formatCode>0.0000</c:formatCode>
                <c:ptCount val="5"/>
                <c:pt idx="0">
                  <c:v>6</c:v>
                </c:pt>
                <c:pt idx="1">
                  <c:v>6</c:v>
                </c:pt>
                <c:pt idx="2">
                  <c:v>6</c:v>
                </c:pt>
                <c:pt idx="3">
                  <c:v>6</c:v>
                </c:pt>
                <c:pt idx="4">
                  <c:v>6</c:v>
                </c:pt>
              </c:numCache>
            </c:numRef>
          </c:val>
          <c:extLst>
            <c:ext xmlns:c16="http://schemas.microsoft.com/office/drawing/2014/chart" uri="{C3380CC4-5D6E-409C-BE32-E72D297353CC}">
              <c16:uniqueId val="{00000006-2DD9-4F59-BE0B-EF0EB14CB2B6}"/>
            </c:ext>
          </c:extLst>
        </c:ser>
        <c:ser>
          <c:idx val="1"/>
          <c:order val="1"/>
          <c:tx>
            <c:strRef>
              <c:f>Sheet1!$A$3</c:f>
              <c:strCache>
                <c:ptCount val="1"/>
                <c:pt idx="0">
                  <c:v>Hold Harmless</c:v>
                </c:pt>
              </c:strCache>
            </c:strRef>
          </c:tx>
          <c:invertIfNegative val="0"/>
          <c:dLbls>
            <c:dLbl>
              <c:idx val="0"/>
              <c:layout>
                <c:manualLayout>
                  <c:x val="-8.2510178509726244E-4"/>
                  <c:y val="0.2490828646419197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DD9-4F59-BE0B-EF0EB14CB2B6}"/>
                </c:ext>
              </c:extLst>
            </c:dLbl>
            <c:dLbl>
              <c:idx val="1"/>
              <c:layout>
                <c:manualLayout>
                  <c:x val="-2.2783361986272116E-3"/>
                  <c:y val="0.2240893888263988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DD9-4F59-BE0B-EF0EB14CB2B6}"/>
                </c:ext>
              </c:extLst>
            </c:dLbl>
            <c:dLbl>
              <c:idx val="2"/>
              <c:layout>
                <c:manualLayout>
                  <c:x val="1.8399873928802387E-3"/>
                  <c:y val="0.2481560221638962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DD9-4F59-BE0B-EF0EB14CB2B6}"/>
                </c:ext>
              </c:extLst>
            </c:dLbl>
            <c:dLbl>
              <c:idx val="3"/>
              <c:layout>
                <c:manualLayout>
                  <c:x val="1.33138629731857E-4"/>
                  <c:y val="0.2049721784776912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DD9-4F59-BE0B-EF0EB14CB2B6}"/>
                </c:ext>
              </c:extLst>
            </c:dLbl>
            <c:dLbl>
              <c:idx val="4"/>
              <c:layout>
                <c:manualLayout>
                  <c:x val="-2.0649592713954258E-6"/>
                  <c:y val="0.2374727325750949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DD9-4F59-BE0B-EF0EB14CB2B6}"/>
                </c:ext>
              </c:extLst>
            </c:dLbl>
            <c:dLbl>
              <c:idx val="5"/>
              <c:layout>
                <c:manualLayout>
                  <c:x val="-9.1401618275976373E-4"/>
                  <c:y val="0.2299957391689675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2DD9-4F59-BE0B-EF0EB14CB2B6}"/>
                </c:ext>
              </c:extLst>
            </c:dLbl>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Sheet1!$H$1:$L$1</c:f>
              <c:strCache>
                <c:ptCount val="5"/>
                <c:pt idx="0">
                  <c:v>Actual
2017/2018</c:v>
                </c:pt>
                <c:pt idx="1">
                  <c:v>Actual
2018/2019</c:v>
                </c:pt>
                <c:pt idx="2">
                  <c:v>Actual
2019/2020</c:v>
                </c:pt>
                <c:pt idx="3">
                  <c:v>Actual
2020/2021</c:v>
                </c:pt>
                <c:pt idx="4">
                  <c:v>Proposed
2021/2022</c:v>
                </c:pt>
              </c:strCache>
            </c:strRef>
          </c:cat>
          <c:val>
            <c:numRef>
              <c:f>Sheet1!$H$3:$L$3</c:f>
              <c:numCache>
                <c:formatCode>0.0000</c:formatCode>
                <c:ptCount val="5"/>
                <c:pt idx="0">
                  <c:v>5.6319999999999997</c:v>
                </c:pt>
                <c:pt idx="1">
                  <c:v>5.2320000000000002</c:v>
                </c:pt>
                <c:pt idx="2">
                  <c:v>4.8836000000000004</c:v>
                </c:pt>
                <c:pt idx="3">
                  <c:v>4.6749999999999998</c:v>
                </c:pt>
                <c:pt idx="4">
                  <c:v>4.4574999999999996</c:v>
                </c:pt>
              </c:numCache>
            </c:numRef>
          </c:val>
          <c:extLst>
            <c:ext xmlns:c16="http://schemas.microsoft.com/office/drawing/2014/chart" uri="{C3380CC4-5D6E-409C-BE32-E72D297353CC}">
              <c16:uniqueId val="{0000000D-2DD9-4F59-BE0B-EF0EB14CB2B6}"/>
            </c:ext>
          </c:extLst>
        </c:ser>
        <c:ser>
          <c:idx val="2"/>
          <c:order val="2"/>
          <c:tx>
            <c:strRef>
              <c:f>Sheet1!$A$4</c:f>
              <c:strCache>
                <c:ptCount val="1"/>
                <c:pt idx="0">
                  <c:v>Debt</c:v>
                </c:pt>
              </c:strCache>
            </c:strRef>
          </c:tx>
          <c:invertIfNegative val="0"/>
          <c:dLbls>
            <c:dLbl>
              <c:idx val="0"/>
              <c:layout>
                <c:manualLayout>
                  <c:x val="7.2762329212818541E-4"/>
                  <c:y val="0.2098354705661807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2DD9-4F59-BE0B-EF0EB14CB2B6}"/>
                </c:ext>
              </c:extLst>
            </c:dLbl>
            <c:dLbl>
              <c:idx val="1"/>
              <c:layout>
                <c:manualLayout>
                  <c:x val="-2.3258457852233581E-3"/>
                  <c:y val="0.2105880764904398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2DD9-4F59-BE0B-EF0EB14CB2B6}"/>
                </c:ext>
              </c:extLst>
            </c:dLbl>
            <c:dLbl>
              <c:idx val="2"/>
              <c:layout>
                <c:manualLayout>
                  <c:x val="-3.9595048405561828E-3"/>
                  <c:y val="0.2110140232470952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2DD9-4F59-BE0B-EF0EB14CB2B6}"/>
                </c:ext>
              </c:extLst>
            </c:dLbl>
            <c:dLbl>
              <c:idx val="3"/>
              <c:layout>
                <c:manualLayout>
                  <c:x val="-1.3341809788830702E-3"/>
                  <c:y val="0.2079187101612319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2DD9-4F59-BE0B-EF0EB14CB2B6}"/>
                </c:ext>
              </c:extLst>
            </c:dLbl>
            <c:dLbl>
              <c:idx val="4"/>
              <c:layout>
                <c:manualLayout>
                  <c:x val="-1.5481417994596875E-3"/>
                  <c:y val="0.2269663292088488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2DD9-4F59-BE0B-EF0EB14CB2B6}"/>
                </c:ext>
              </c:extLst>
            </c:dLbl>
            <c:dLbl>
              <c:idx val="5"/>
              <c:layout>
                <c:manualLayout>
                  <c:x val="-1.6314265064692999E-3"/>
                  <c:y val="0.2097794593857585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2DD9-4F59-BE0B-EF0EB14CB2B6}"/>
                </c:ext>
              </c:extLst>
            </c:dLbl>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Sheet1!$H$1:$L$1</c:f>
              <c:strCache>
                <c:ptCount val="5"/>
                <c:pt idx="0">
                  <c:v>Actual
2017/2018</c:v>
                </c:pt>
                <c:pt idx="1">
                  <c:v>Actual
2018/2019</c:v>
                </c:pt>
                <c:pt idx="2">
                  <c:v>Actual
2019/2020</c:v>
                </c:pt>
                <c:pt idx="3">
                  <c:v>Actual
2020/2021</c:v>
                </c:pt>
                <c:pt idx="4">
                  <c:v>Proposed
2021/2022</c:v>
                </c:pt>
              </c:strCache>
            </c:strRef>
          </c:cat>
          <c:val>
            <c:numRef>
              <c:f>Sheet1!$H$4:$L$4</c:f>
              <c:numCache>
                <c:formatCode>0.0000</c:formatCode>
                <c:ptCount val="5"/>
                <c:pt idx="0">
                  <c:v>4.7</c:v>
                </c:pt>
                <c:pt idx="1">
                  <c:v>4.0999999999999996</c:v>
                </c:pt>
                <c:pt idx="2">
                  <c:v>4.0999999999999996</c:v>
                </c:pt>
                <c:pt idx="3">
                  <c:v>4.0999999999999996</c:v>
                </c:pt>
                <c:pt idx="4">
                  <c:v>4.0999999999999996</c:v>
                </c:pt>
              </c:numCache>
            </c:numRef>
          </c:val>
          <c:extLst>
            <c:ext xmlns:c16="http://schemas.microsoft.com/office/drawing/2014/chart" uri="{C3380CC4-5D6E-409C-BE32-E72D297353CC}">
              <c16:uniqueId val="{00000014-2DD9-4F59-BE0B-EF0EB14CB2B6}"/>
            </c:ext>
          </c:extLst>
        </c:ser>
        <c:ser>
          <c:idx val="3"/>
          <c:order val="3"/>
          <c:tx>
            <c:strRef>
              <c:f>Sheet1!$A$5</c:f>
              <c:strCache>
                <c:ptCount val="1"/>
                <c:pt idx="0">
                  <c:v>Sinking Fund</c:v>
                </c:pt>
              </c:strCache>
            </c:strRef>
          </c:tx>
          <c:invertIfNegative val="0"/>
          <c:dLbls>
            <c:dLbl>
              <c:idx val="2"/>
              <c:layout>
                <c:manualLayout>
                  <c:x val="4.1407867494823005E-3"/>
                  <c:y val="-2.083333333333333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6D1-479F-8F63-BB4F2459110E}"/>
                </c:ext>
              </c:extLst>
            </c:dLbl>
            <c:dLbl>
              <c:idx val="3"/>
              <c:layout>
                <c:manualLayout>
                  <c:x val="9.6618357487921695E-3"/>
                  <c:y val="-2.083333333333409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CE9-4313-8D0C-B25931B1A98B}"/>
                </c:ext>
              </c:extLst>
            </c:dLbl>
            <c:dLbl>
              <c:idx val="4"/>
              <c:layout>
                <c:manualLayout>
                  <c:x val="1.1042097998619637E-2"/>
                  <c:y val="-2.083333333333333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193-4786-AC39-CB57930A6C0C}"/>
                </c:ext>
              </c:extLst>
            </c:dLbl>
            <c:dLbl>
              <c:idx val="5"/>
              <c:layout>
                <c:manualLayout>
                  <c:x val="1.7943409247756972E-2"/>
                  <c:y val="-1.25000000000000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193-4786-AC39-CB57930A6C0C}"/>
                </c:ext>
              </c:extLst>
            </c:dLbl>
            <c:spPr>
              <a:noFill/>
              <a:ln>
                <a:noFill/>
              </a:ln>
              <a:effectLst/>
            </c:spPr>
            <c:txPr>
              <a:bodyPr rot="-5400000" vert="horz" wrap="square" lIns="38100" tIns="19050" rIns="38100" bIns="19050" anchor="ctr">
                <a:spAutoFit/>
              </a:bodyPr>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Sheet1!$H$1:$L$1</c:f>
              <c:strCache>
                <c:ptCount val="5"/>
                <c:pt idx="0">
                  <c:v>Actual
2017/2018</c:v>
                </c:pt>
                <c:pt idx="1">
                  <c:v>Actual
2018/2019</c:v>
                </c:pt>
                <c:pt idx="2">
                  <c:v>Actual
2019/2020</c:v>
                </c:pt>
                <c:pt idx="3">
                  <c:v>Actual
2020/2021</c:v>
                </c:pt>
                <c:pt idx="4">
                  <c:v>Proposed
2021/2022</c:v>
                </c:pt>
              </c:strCache>
            </c:strRef>
          </c:cat>
          <c:val>
            <c:numRef>
              <c:f>Sheet1!$H$5:$L$5</c:f>
              <c:numCache>
                <c:formatCode>0.0000</c:formatCode>
                <c:ptCount val="5"/>
                <c:pt idx="1">
                  <c:v>0.99219999999999997</c:v>
                </c:pt>
                <c:pt idx="2">
                  <c:v>0.98570000000000002</c:v>
                </c:pt>
                <c:pt idx="3" formatCode="General">
                  <c:v>0.98260000000000003</c:v>
                </c:pt>
                <c:pt idx="4" formatCode="General">
                  <c:v>0.97809999999999997</c:v>
                </c:pt>
              </c:numCache>
            </c:numRef>
          </c:val>
          <c:extLst>
            <c:ext xmlns:c16="http://schemas.microsoft.com/office/drawing/2014/chart" uri="{C3380CC4-5D6E-409C-BE32-E72D297353CC}">
              <c16:uniqueId val="{00000000-C193-4786-AC39-CB57930A6C0C}"/>
            </c:ext>
          </c:extLst>
        </c:ser>
        <c:dLbls>
          <c:showLegendKey val="0"/>
          <c:showVal val="1"/>
          <c:showCatName val="0"/>
          <c:showSerName val="0"/>
          <c:showPercent val="0"/>
          <c:showBubbleSize val="0"/>
        </c:dLbls>
        <c:gapWidth val="150"/>
        <c:gapDepth val="0"/>
        <c:shape val="box"/>
        <c:axId val="326988064"/>
        <c:axId val="326988624"/>
        <c:axId val="0"/>
      </c:bar3DChart>
      <c:catAx>
        <c:axId val="326988064"/>
        <c:scaling>
          <c:orientation val="minMax"/>
        </c:scaling>
        <c:delete val="0"/>
        <c:axPos val="b"/>
        <c:numFmt formatCode="General" sourceLinked="1"/>
        <c:majorTickMark val="out"/>
        <c:minorTickMark val="none"/>
        <c:tickLblPos val="low"/>
        <c:txPr>
          <a:bodyPr rot="0" vert="horz"/>
          <a:lstStyle/>
          <a:p>
            <a:pPr>
              <a:defRPr/>
            </a:pPr>
            <a:endParaRPr lang="en-US"/>
          </a:p>
        </c:txPr>
        <c:crossAx val="326988624"/>
        <c:crosses val="autoZero"/>
        <c:auto val="1"/>
        <c:lblAlgn val="ctr"/>
        <c:lblOffset val="100"/>
        <c:tickLblSkip val="1"/>
        <c:tickMarkSkip val="1"/>
        <c:noMultiLvlLbl val="0"/>
      </c:catAx>
      <c:valAx>
        <c:axId val="326988624"/>
        <c:scaling>
          <c:orientation val="minMax"/>
        </c:scaling>
        <c:delete val="0"/>
        <c:axPos val="l"/>
        <c:majorGridlines/>
        <c:numFmt formatCode="0.0000" sourceLinked="1"/>
        <c:majorTickMark val="out"/>
        <c:minorTickMark val="none"/>
        <c:tickLblPos val="nextTo"/>
        <c:txPr>
          <a:bodyPr rot="0" vert="horz"/>
          <a:lstStyle/>
          <a:p>
            <a:pPr>
              <a:defRPr/>
            </a:pPr>
            <a:endParaRPr lang="en-US"/>
          </a:p>
        </c:txPr>
        <c:crossAx val="326988064"/>
        <c:crosses val="autoZero"/>
        <c:crossBetween val="between"/>
      </c:valAx>
    </c:plotArea>
    <c:legend>
      <c:legendPos val="b"/>
      <c:overlay val="0"/>
    </c:legend>
    <c:plotVisOnly val="1"/>
    <c:dispBlanksAs val="gap"/>
    <c:showDLblsOverMax val="0"/>
  </c:chart>
  <c:txPr>
    <a:bodyPr/>
    <a:lstStyle/>
    <a:p>
      <a:pPr>
        <a:defRPr sz="18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Five Year Non-Homestead Millage Comparison  </a:t>
            </a:r>
          </a:p>
        </c:rich>
      </c:tx>
      <c:layout>
        <c:manualLayout>
          <c:xMode val="edge"/>
          <c:yMode val="edge"/>
          <c:x val="0.20710417412312099"/>
          <c:y val="3.4090909090909088E-2"/>
        </c:manualLayout>
      </c:layout>
      <c:overlay val="0"/>
    </c:title>
    <c:autoTitleDeleted val="0"/>
    <c:view3D>
      <c:rotX val="15"/>
      <c:hPercent val="46"/>
      <c:rotY val="20"/>
      <c:depthPercent val="100"/>
      <c:rAngAx val="1"/>
    </c:view3D>
    <c:floor>
      <c:thickness val="0"/>
    </c:floor>
    <c:sideWall>
      <c:thickness val="0"/>
    </c:sideWall>
    <c:backWall>
      <c:thickness val="0"/>
    </c:backWall>
    <c:plotArea>
      <c:layout>
        <c:manualLayout>
          <c:layoutTarget val="inner"/>
          <c:xMode val="edge"/>
          <c:yMode val="edge"/>
          <c:x val="7.658157602663708E-2"/>
          <c:y val="0.11019283746556474"/>
          <c:w val="0.72586015538290749"/>
          <c:h val="0.74104683195592291"/>
        </c:manualLayout>
      </c:layout>
      <c:bar3DChart>
        <c:barDir val="col"/>
        <c:grouping val="clustered"/>
        <c:varyColors val="0"/>
        <c:ser>
          <c:idx val="0"/>
          <c:order val="0"/>
          <c:tx>
            <c:strRef>
              <c:f>Sheet1!$A$2</c:f>
              <c:strCache>
                <c:ptCount val="1"/>
                <c:pt idx="0">
                  <c:v>S.E.T.</c:v>
                </c:pt>
              </c:strCache>
            </c:strRef>
          </c:tx>
          <c:invertIfNegative val="0"/>
          <c:dLbls>
            <c:dLbl>
              <c:idx val="0"/>
              <c:layout>
                <c:manualLayout>
                  <c:x val="0"/>
                  <c:y val="0.1079545454545454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31C-4C37-9E63-382B286C77BE}"/>
                </c:ext>
              </c:extLst>
            </c:dLbl>
            <c:dLbl>
              <c:idx val="1"/>
              <c:layout>
                <c:manualLayout>
                  <c:x val="1.4204545454545455E-3"/>
                  <c:y val="0.1079545454545454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31C-4C37-9E63-382B286C77BE}"/>
                </c:ext>
              </c:extLst>
            </c:dLbl>
            <c:dLbl>
              <c:idx val="2"/>
              <c:layout>
                <c:manualLayout>
                  <c:x val="2.840909090909091E-3"/>
                  <c:y val="0.119318181818181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31C-4C37-9E63-382B286C77BE}"/>
                </c:ext>
              </c:extLst>
            </c:dLbl>
            <c:dLbl>
              <c:idx val="3"/>
              <c:layout>
                <c:manualLayout>
                  <c:x val="2.840909090909091E-3"/>
                  <c:y val="0.119318181818181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31C-4C37-9E63-382B286C77BE}"/>
                </c:ext>
              </c:extLst>
            </c:dLbl>
            <c:dLbl>
              <c:idx val="4"/>
              <c:layout>
                <c:manualLayout>
                  <c:x val="4.261363636363532E-3"/>
                  <c:y val="0.119318181818181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31C-4C37-9E63-382B286C77BE}"/>
                </c:ext>
              </c:extLst>
            </c:dLbl>
            <c:dLbl>
              <c:idx val="5"/>
              <c:layout>
                <c:manualLayout>
                  <c:x val="-4.261363636363636E-3"/>
                  <c:y val="0.119318181818181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31C-4C37-9E63-382B286C77BE}"/>
                </c:ext>
              </c:extLst>
            </c:dLbl>
            <c:spPr>
              <a:noFill/>
              <a:ln>
                <a:noFill/>
              </a:ln>
              <a:effectLst/>
            </c:spPr>
            <c:txPr>
              <a:bodyPr rot="-5400000" vert="horz" wrap="square" lIns="38100" tIns="19050" rIns="38100" bIns="19050" anchor="ctr">
                <a:spAutoFit/>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Sheet1!$H$1:$L$1</c:f>
              <c:strCache>
                <c:ptCount val="5"/>
                <c:pt idx="0">
                  <c:v>Actual 
2017/18</c:v>
                </c:pt>
                <c:pt idx="1">
                  <c:v>Actual 
2018/19</c:v>
                </c:pt>
                <c:pt idx="2">
                  <c:v>Actual
2019/20</c:v>
                </c:pt>
                <c:pt idx="3">
                  <c:v>Actual
2020/21</c:v>
                </c:pt>
                <c:pt idx="4">
                  <c:v>Proposed
2021/22</c:v>
                </c:pt>
              </c:strCache>
            </c:strRef>
          </c:cat>
          <c:val>
            <c:numRef>
              <c:f>Sheet1!$H$2:$L$2</c:f>
              <c:numCache>
                <c:formatCode>0.0000</c:formatCode>
                <c:ptCount val="5"/>
                <c:pt idx="0">
                  <c:v>6</c:v>
                </c:pt>
                <c:pt idx="1">
                  <c:v>6</c:v>
                </c:pt>
                <c:pt idx="2">
                  <c:v>6</c:v>
                </c:pt>
                <c:pt idx="3">
                  <c:v>6</c:v>
                </c:pt>
                <c:pt idx="4">
                  <c:v>6</c:v>
                </c:pt>
              </c:numCache>
            </c:numRef>
          </c:val>
          <c:extLst>
            <c:ext xmlns:c16="http://schemas.microsoft.com/office/drawing/2014/chart" uri="{C3380CC4-5D6E-409C-BE32-E72D297353CC}">
              <c16:uniqueId val="{00000006-C31C-4C37-9E63-382B286C77BE}"/>
            </c:ext>
          </c:extLst>
        </c:ser>
        <c:ser>
          <c:idx val="1"/>
          <c:order val="1"/>
          <c:tx>
            <c:strRef>
              <c:f>Sheet1!$A$3</c:f>
              <c:strCache>
                <c:ptCount val="1"/>
                <c:pt idx="0">
                  <c:v>Statewide</c:v>
                </c:pt>
              </c:strCache>
            </c:strRef>
          </c:tx>
          <c:invertIfNegative val="0"/>
          <c:dLbls>
            <c:dLbl>
              <c:idx val="0"/>
              <c:layout>
                <c:manualLayout>
                  <c:x val="-2.604136583458635E-17"/>
                  <c:y val="0.2329545454545454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31C-4C37-9E63-382B286C77BE}"/>
                </c:ext>
              </c:extLst>
            </c:dLbl>
            <c:dLbl>
              <c:idx val="1"/>
              <c:layout>
                <c:manualLayout>
                  <c:x val="0"/>
                  <c:y val="0.2215909090909090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31C-4C37-9E63-382B286C77BE}"/>
                </c:ext>
              </c:extLst>
            </c:dLbl>
            <c:dLbl>
              <c:idx val="2"/>
              <c:layout>
                <c:manualLayout>
                  <c:x val="1.4204545454545455E-3"/>
                  <c:y val="0.2083333333333333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31C-4C37-9E63-382B286C77BE}"/>
                </c:ext>
              </c:extLst>
            </c:dLbl>
            <c:dLbl>
              <c:idx val="3"/>
              <c:layout>
                <c:manualLayout>
                  <c:x val="2.8409090909089869E-3"/>
                  <c:y val="0.1950757575757575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31C-4C37-9E63-382B286C77BE}"/>
                </c:ext>
              </c:extLst>
            </c:dLbl>
            <c:dLbl>
              <c:idx val="4"/>
              <c:layout>
                <c:manualLayout>
                  <c:x val="4.261363636363636E-3"/>
                  <c:y val="0.18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31C-4C37-9E63-382B286C77BE}"/>
                </c:ext>
              </c:extLst>
            </c:dLbl>
            <c:dLbl>
              <c:idx val="5"/>
              <c:layout>
                <c:manualLayout>
                  <c:x val="-1.4204545454546496E-3"/>
                  <c:y val="0.18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31C-4C37-9E63-382B286C77BE}"/>
                </c:ext>
              </c:extLst>
            </c:dLbl>
            <c:spPr>
              <a:noFill/>
              <a:ln>
                <a:noFill/>
              </a:ln>
              <a:effectLst/>
            </c:spPr>
            <c:txPr>
              <a:bodyPr rot="-5400000" vert="horz" wrap="square" lIns="38100" tIns="19050" rIns="38100" bIns="19050" anchor="ctr">
                <a:spAutoFit/>
              </a:bodyPr>
              <a:lstStyle/>
              <a:p>
                <a:pPr>
                  <a:defRPr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Sheet1!$H$1:$L$1</c:f>
              <c:strCache>
                <c:ptCount val="5"/>
                <c:pt idx="0">
                  <c:v>Actual 
2017/18</c:v>
                </c:pt>
                <c:pt idx="1">
                  <c:v>Actual 
2018/19</c:v>
                </c:pt>
                <c:pt idx="2">
                  <c:v>Actual
2019/20</c:v>
                </c:pt>
                <c:pt idx="3">
                  <c:v>Actual
2020/21</c:v>
                </c:pt>
                <c:pt idx="4">
                  <c:v>Proposed
2021/22</c:v>
                </c:pt>
              </c:strCache>
            </c:strRef>
          </c:cat>
          <c:val>
            <c:numRef>
              <c:f>Sheet1!$H$3:$L$3</c:f>
              <c:numCache>
                <c:formatCode>0.0000</c:formatCode>
                <c:ptCount val="5"/>
                <c:pt idx="0">
                  <c:v>18</c:v>
                </c:pt>
                <c:pt idx="1">
                  <c:v>18</c:v>
                </c:pt>
                <c:pt idx="2">
                  <c:v>18</c:v>
                </c:pt>
                <c:pt idx="3">
                  <c:v>18</c:v>
                </c:pt>
                <c:pt idx="4">
                  <c:v>18</c:v>
                </c:pt>
              </c:numCache>
            </c:numRef>
          </c:val>
          <c:extLst>
            <c:ext xmlns:c16="http://schemas.microsoft.com/office/drawing/2014/chart" uri="{C3380CC4-5D6E-409C-BE32-E72D297353CC}">
              <c16:uniqueId val="{0000000D-C31C-4C37-9E63-382B286C77BE}"/>
            </c:ext>
          </c:extLst>
        </c:ser>
        <c:ser>
          <c:idx val="2"/>
          <c:order val="2"/>
          <c:tx>
            <c:strRef>
              <c:f>Sheet1!$A$4</c:f>
              <c:strCache>
                <c:ptCount val="1"/>
                <c:pt idx="0">
                  <c:v>Debt</c:v>
                </c:pt>
              </c:strCache>
            </c:strRef>
          </c:tx>
          <c:invertIfNegative val="0"/>
          <c:dLbls>
            <c:dLbl>
              <c:idx val="0"/>
              <c:layout>
                <c:manualLayout>
                  <c:x val="0"/>
                  <c:y val="0.1174242424242423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018-444F-87EF-BE037F7A5D31}"/>
                </c:ext>
              </c:extLst>
            </c:dLbl>
            <c:dLbl>
              <c:idx val="1"/>
              <c:layout>
                <c:manualLayout>
                  <c:x val="0"/>
                  <c:y val="0.1098484848484848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018-444F-87EF-BE037F7A5D31}"/>
                </c:ext>
              </c:extLst>
            </c:dLbl>
            <c:dLbl>
              <c:idx val="2"/>
              <c:layout>
                <c:manualLayout>
                  <c:x val="1.4204545454545455E-3"/>
                  <c:y val="0.1098484848484848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018-444F-87EF-BE037F7A5D31}"/>
                </c:ext>
              </c:extLst>
            </c:dLbl>
            <c:dLbl>
              <c:idx val="3"/>
              <c:layout>
                <c:manualLayout>
                  <c:x val="1.4204545454544412E-3"/>
                  <c:y val="9.84848484848484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018-444F-87EF-BE037F7A5D31}"/>
                </c:ext>
              </c:extLst>
            </c:dLbl>
            <c:dLbl>
              <c:idx val="4"/>
              <c:layout>
                <c:manualLayout>
                  <c:x val="2.840909090909091E-3"/>
                  <c:y val="0.1098484848484848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018-444F-87EF-BE037F7A5D31}"/>
                </c:ext>
              </c:extLst>
            </c:dLbl>
            <c:dLbl>
              <c:idx val="5"/>
              <c:layout>
                <c:manualLayout>
                  <c:x val="4.261363636363532E-3"/>
                  <c:y val="0.1098484848484848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018-444F-87EF-BE037F7A5D31}"/>
                </c:ext>
              </c:extLst>
            </c:dLbl>
            <c:spPr>
              <a:noFill/>
              <a:ln>
                <a:noFill/>
              </a:ln>
              <a:effectLst/>
            </c:spPr>
            <c:txPr>
              <a:bodyPr rot="-5400000" vertOverflow="overflow" horzOverflow="overflow" vert="horz" wrap="square" lIns="38100" tIns="19050" rIns="38100" bIns="19050" anchor="ctr" anchorCtr="0">
                <a:spAutoFit/>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Sheet1!$H$1:$L$1</c:f>
              <c:strCache>
                <c:ptCount val="5"/>
                <c:pt idx="0">
                  <c:v>Actual 
2017/18</c:v>
                </c:pt>
                <c:pt idx="1">
                  <c:v>Actual 
2018/19</c:v>
                </c:pt>
                <c:pt idx="2">
                  <c:v>Actual
2019/20</c:v>
                </c:pt>
                <c:pt idx="3">
                  <c:v>Actual
2020/21</c:v>
                </c:pt>
                <c:pt idx="4">
                  <c:v>Proposed
2021/22</c:v>
                </c:pt>
              </c:strCache>
            </c:strRef>
          </c:cat>
          <c:val>
            <c:numRef>
              <c:f>Sheet1!$H$4:$L$4</c:f>
              <c:numCache>
                <c:formatCode>0.0000</c:formatCode>
                <c:ptCount val="5"/>
                <c:pt idx="0">
                  <c:v>4.7</c:v>
                </c:pt>
                <c:pt idx="1">
                  <c:v>4.0999999999999996</c:v>
                </c:pt>
                <c:pt idx="2">
                  <c:v>4.0999999999999996</c:v>
                </c:pt>
                <c:pt idx="3">
                  <c:v>4.0999999999999996</c:v>
                </c:pt>
                <c:pt idx="4">
                  <c:v>4.0999999999999996</c:v>
                </c:pt>
              </c:numCache>
            </c:numRef>
          </c:val>
          <c:extLst>
            <c:ext xmlns:c16="http://schemas.microsoft.com/office/drawing/2014/chart" uri="{C3380CC4-5D6E-409C-BE32-E72D297353CC}">
              <c16:uniqueId val="{00000000-E018-444F-87EF-BE037F7A5D31}"/>
            </c:ext>
          </c:extLst>
        </c:ser>
        <c:ser>
          <c:idx val="3"/>
          <c:order val="3"/>
          <c:tx>
            <c:strRef>
              <c:f>Sheet1!$A$5</c:f>
              <c:strCache>
                <c:ptCount val="1"/>
                <c:pt idx="0">
                  <c:v>Sinking Fund</c:v>
                </c:pt>
              </c:strCache>
            </c:strRef>
          </c:tx>
          <c:invertIfNegative val="0"/>
          <c:dLbls>
            <c:dLbl>
              <c:idx val="3"/>
              <c:layout>
                <c:manualLayout>
                  <c:x val="8.522727272727168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380-46D2-B6A1-44B42218804B}"/>
                </c:ext>
              </c:extLst>
            </c:dLbl>
            <c:dLbl>
              <c:idx val="4"/>
              <c:layout>
                <c:manualLayout>
                  <c:x val="1.27840909090909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231-49F5-BDE2-BDA0E4A2CCA4}"/>
                </c:ext>
              </c:extLst>
            </c:dLbl>
            <c:spPr>
              <a:noFill/>
              <a:ln>
                <a:noFill/>
              </a:ln>
              <a:effectLst/>
            </c:spPr>
            <c:txPr>
              <a:bodyPr rot="-5400000" vert="horz" wrap="square" lIns="38100" tIns="19050" rIns="38100" bIns="19050" anchor="ctr">
                <a:spAutoFit/>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Sheet1!$H$1:$L$1</c:f>
              <c:strCache>
                <c:ptCount val="5"/>
                <c:pt idx="0">
                  <c:v>Actual 
2017/18</c:v>
                </c:pt>
                <c:pt idx="1">
                  <c:v>Actual 
2018/19</c:v>
                </c:pt>
                <c:pt idx="2">
                  <c:v>Actual
2019/20</c:v>
                </c:pt>
                <c:pt idx="3">
                  <c:v>Actual
2020/21</c:v>
                </c:pt>
                <c:pt idx="4">
                  <c:v>Proposed
2021/22</c:v>
                </c:pt>
              </c:strCache>
            </c:strRef>
          </c:cat>
          <c:val>
            <c:numRef>
              <c:f>Sheet1!$H$5:$L$5</c:f>
              <c:numCache>
                <c:formatCode>0.0000</c:formatCode>
                <c:ptCount val="5"/>
                <c:pt idx="1">
                  <c:v>0.99219999999999997</c:v>
                </c:pt>
                <c:pt idx="2">
                  <c:v>0.98570000000000002</c:v>
                </c:pt>
                <c:pt idx="3" formatCode="General">
                  <c:v>0.98260000000000003</c:v>
                </c:pt>
                <c:pt idx="4" formatCode="General">
                  <c:v>0.97809999999999997</c:v>
                </c:pt>
              </c:numCache>
            </c:numRef>
          </c:val>
          <c:extLst>
            <c:ext xmlns:c16="http://schemas.microsoft.com/office/drawing/2014/chart" uri="{C3380CC4-5D6E-409C-BE32-E72D297353CC}">
              <c16:uniqueId val="{00000000-B231-49F5-BDE2-BDA0E4A2CCA4}"/>
            </c:ext>
          </c:extLst>
        </c:ser>
        <c:dLbls>
          <c:showLegendKey val="0"/>
          <c:showVal val="1"/>
          <c:showCatName val="0"/>
          <c:showSerName val="0"/>
          <c:showPercent val="0"/>
          <c:showBubbleSize val="0"/>
        </c:dLbls>
        <c:gapWidth val="150"/>
        <c:gapDepth val="0"/>
        <c:shape val="box"/>
        <c:axId val="326530112"/>
        <c:axId val="326530672"/>
        <c:axId val="0"/>
      </c:bar3DChart>
      <c:catAx>
        <c:axId val="326530112"/>
        <c:scaling>
          <c:orientation val="minMax"/>
        </c:scaling>
        <c:delete val="0"/>
        <c:axPos val="b"/>
        <c:numFmt formatCode="General" sourceLinked="1"/>
        <c:majorTickMark val="out"/>
        <c:minorTickMark val="none"/>
        <c:tickLblPos val="low"/>
        <c:txPr>
          <a:bodyPr rot="0" vert="horz"/>
          <a:lstStyle/>
          <a:p>
            <a:pPr>
              <a:defRPr/>
            </a:pPr>
            <a:endParaRPr lang="en-US"/>
          </a:p>
        </c:txPr>
        <c:crossAx val="326530672"/>
        <c:crosses val="autoZero"/>
        <c:auto val="1"/>
        <c:lblAlgn val="ctr"/>
        <c:lblOffset val="100"/>
        <c:tickLblSkip val="1"/>
        <c:tickMarkSkip val="1"/>
        <c:noMultiLvlLbl val="0"/>
      </c:catAx>
      <c:valAx>
        <c:axId val="326530672"/>
        <c:scaling>
          <c:orientation val="minMax"/>
        </c:scaling>
        <c:delete val="0"/>
        <c:axPos val="l"/>
        <c:majorGridlines/>
        <c:numFmt formatCode="0.0000" sourceLinked="1"/>
        <c:majorTickMark val="out"/>
        <c:minorTickMark val="none"/>
        <c:tickLblPos val="nextTo"/>
        <c:txPr>
          <a:bodyPr rot="0" vert="horz"/>
          <a:lstStyle/>
          <a:p>
            <a:pPr>
              <a:defRPr/>
            </a:pPr>
            <a:endParaRPr lang="en-US"/>
          </a:p>
        </c:txPr>
        <c:crossAx val="326530112"/>
        <c:crosses val="autoZero"/>
        <c:crossBetween val="between"/>
      </c:valAx>
    </c:plotArea>
    <c:legend>
      <c:legendPos val="b"/>
      <c:layout>
        <c:manualLayout>
          <c:xMode val="edge"/>
          <c:yMode val="edge"/>
          <c:x val="0.27247617662848961"/>
          <c:y val="0.86413713910761158"/>
          <c:w val="0.54674324445239797"/>
          <c:h val="4.874164877117633E-2"/>
        </c:manualLayout>
      </c:layout>
      <c:overlay val="0"/>
    </c:legend>
    <c:plotVisOnly val="1"/>
    <c:dispBlanksAs val="gap"/>
    <c:showDLblsOverMax val="0"/>
  </c:chart>
  <c:txPr>
    <a:bodyPr/>
    <a:lstStyle/>
    <a:p>
      <a:pPr>
        <a:defRPr sz="18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Five Year Millage Comparison</a:t>
            </a:r>
          </a:p>
        </c:rich>
      </c:tx>
      <c:layout>
        <c:manualLayout>
          <c:xMode val="edge"/>
          <c:yMode val="edge"/>
          <c:x val="0.34998304899387594"/>
          <c:y val="4.4197089000238672E-2"/>
        </c:manualLayout>
      </c:layout>
      <c:overlay val="0"/>
    </c:title>
    <c:autoTitleDeleted val="0"/>
    <c:view3D>
      <c:rotX val="15"/>
      <c:hPercent val="45"/>
      <c:rotY val="20"/>
      <c:depthPercent val="100"/>
      <c:rAngAx val="1"/>
    </c:view3D>
    <c:floor>
      <c:thickness val="0"/>
    </c:floor>
    <c:sideWall>
      <c:thickness val="0"/>
    </c:sideWall>
    <c:backWall>
      <c:thickness val="0"/>
    </c:backWall>
    <c:plotArea>
      <c:layout>
        <c:manualLayout>
          <c:layoutTarget val="inner"/>
          <c:xMode val="edge"/>
          <c:yMode val="edge"/>
          <c:x val="3.1076581576026652E-2"/>
          <c:y val="0.21044045676998527"/>
          <c:w val="0.96892341842398177"/>
          <c:h val="0.5611745513866232"/>
        </c:manualLayout>
      </c:layout>
      <c:bar3DChart>
        <c:barDir val="col"/>
        <c:grouping val="clustered"/>
        <c:varyColors val="0"/>
        <c:ser>
          <c:idx val="0"/>
          <c:order val="0"/>
          <c:tx>
            <c:strRef>
              <c:f>Sheet1!$A$2</c:f>
              <c:strCache>
                <c:ptCount val="1"/>
                <c:pt idx="0">
                  <c:v>Homestead</c:v>
                </c:pt>
              </c:strCache>
            </c:strRef>
          </c:tx>
          <c:invertIfNegative val="0"/>
          <c:dLbls>
            <c:dLbl>
              <c:idx val="0"/>
              <c:layout>
                <c:manualLayout>
                  <c:x val="1.3022747156605425E-3"/>
                  <c:y val="0.1781020341207349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4ED-49F6-A027-7B6E0400AE16}"/>
                </c:ext>
              </c:extLst>
            </c:dLbl>
            <c:dLbl>
              <c:idx val="1"/>
              <c:layout>
                <c:manualLayout>
                  <c:x val="4.2617016622922138E-3"/>
                  <c:y val="0.1537759484609879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4ED-49F6-A027-7B6E0400AE16}"/>
                </c:ext>
              </c:extLst>
            </c:dLbl>
            <c:dLbl>
              <c:idx val="2"/>
              <c:layout>
                <c:manualLayout>
                  <c:x val="-2.2221128608923913E-3"/>
                  <c:y val="0.1538657241708424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4ED-49F6-A027-7B6E0400AE16}"/>
                </c:ext>
              </c:extLst>
            </c:dLbl>
            <c:dLbl>
              <c:idx val="3"/>
              <c:layout>
                <c:manualLayout>
                  <c:x val="4.6248906386701667E-3"/>
                  <c:y val="0.1481138153185396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4ED-49F6-A027-7B6E0400AE16}"/>
                </c:ext>
              </c:extLst>
            </c:dLbl>
            <c:dLbl>
              <c:idx val="4"/>
              <c:layout>
                <c:manualLayout>
                  <c:x val="6.4744094488189E-3"/>
                  <c:y val="0.158341684562157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4ED-49F6-A027-7B6E0400AE16}"/>
                </c:ext>
              </c:extLst>
            </c:dLbl>
            <c:dLbl>
              <c:idx val="5"/>
              <c:layout>
                <c:manualLayout>
                  <c:x val="-1.5919728783902133E-3"/>
                  <c:y val="0.1492212479121943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4ED-49F6-A027-7B6E0400AE16}"/>
                </c:ext>
              </c:extLst>
            </c:dLbl>
            <c:dLbl>
              <c:idx val="6"/>
              <c:layout>
                <c:manualLayout>
                  <c:x val="2.7777777777777779E-3"/>
                  <c:y val="0.157196969696969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4ED-49F6-A027-7B6E0400AE16}"/>
                </c:ext>
              </c:extLst>
            </c:dLbl>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Sheet1!$G$1:$L$1</c:f>
              <c:strCache>
                <c:ptCount val="6"/>
                <c:pt idx="0">
                  <c:v>Actual
2016/17</c:v>
                </c:pt>
                <c:pt idx="1">
                  <c:v>Actual
2017/18</c:v>
                </c:pt>
                <c:pt idx="2">
                  <c:v>Actual
2018/19</c:v>
                </c:pt>
                <c:pt idx="3">
                  <c:v>Actual 
2019/20</c:v>
                </c:pt>
                <c:pt idx="4">
                  <c:v>Actual
2020/21</c:v>
                </c:pt>
                <c:pt idx="5">
                  <c:v>Proposed
2021/22</c:v>
                </c:pt>
              </c:strCache>
            </c:strRef>
          </c:cat>
          <c:val>
            <c:numRef>
              <c:f>Sheet1!$G$2:$L$2</c:f>
              <c:numCache>
                <c:formatCode>General</c:formatCode>
                <c:ptCount val="6"/>
                <c:pt idx="0">
                  <c:v>16.332000000000001</c:v>
                </c:pt>
                <c:pt idx="1">
                  <c:v>16.332000000000001</c:v>
                </c:pt>
                <c:pt idx="2">
                  <c:v>16.324200000000001</c:v>
                </c:pt>
                <c:pt idx="3">
                  <c:v>15.9693</c:v>
                </c:pt>
                <c:pt idx="4">
                  <c:v>15.7576</c:v>
                </c:pt>
                <c:pt idx="5">
                  <c:v>15.535599999999999</c:v>
                </c:pt>
              </c:numCache>
            </c:numRef>
          </c:val>
          <c:extLst>
            <c:ext xmlns:c16="http://schemas.microsoft.com/office/drawing/2014/chart" uri="{C3380CC4-5D6E-409C-BE32-E72D297353CC}">
              <c16:uniqueId val="{00000007-54ED-49F6-A027-7B6E0400AE16}"/>
            </c:ext>
          </c:extLst>
        </c:ser>
        <c:ser>
          <c:idx val="1"/>
          <c:order val="1"/>
          <c:tx>
            <c:strRef>
              <c:f>Sheet1!$A$3</c:f>
              <c:strCache>
                <c:ptCount val="1"/>
                <c:pt idx="0">
                  <c:v>Non-Homestead</c:v>
                </c:pt>
              </c:strCache>
            </c:strRef>
          </c:tx>
          <c:invertIfNegative val="0"/>
          <c:dLbls>
            <c:dLbl>
              <c:idx val="0"/>
              <c:layout>
                <c:manualLayout>
                  <c:x val="1.782152230971146E-3"/>
                  <c:y val="0.1310385349558577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4ED-49F6-A027-7B6E0400AE16}"/>
                </c:ext>
              </c:extLst>
            </c:dLbl>
            <c:dLbl>
              <c:idx val="1"/>
              <c:layout>
                <c:manualLayout>
                  <c:x val="3.0736001749781276E-3"/>
                  <c:y val="0.1199932891911237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4ED-49F6-A027-7B6E0400AE16}"/>
                </c:ext>
              </c:extLst>
            </c:dLbl>
            <c:dLbl>
              <c:idx val="2"/>
              <c:layout>
                <c:manualLayout>
                  <c:x val="3.5341207349081452E-3"/>
                  <c:y val="0.1075235623956102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4ED-49F6-A027-7B6E0400AE16}"/>
                </c:ext>
              </c:extLst>
            </c:dLbl>
            <c:dLbl>
              <c:idx val="3"/>
              <c:layout>
                <c:manualLayout>
                  <c:x val="-5.1756342957130792E-3"/>
                  <c:y val="0.1205095740873301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4ED-49F6-A027-7B6E0400AE16}"/>
                </c:ext>
              </c:extLst>
            </c:dLbl>
            <c:dLbl>
              <c:idx val="4"/>
              <c:layout>
                <c:manualLayout>
                  <c:x val="4.7282370953631468E-3"/>
                  <c:y val="0.1197217251252690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54ED-49F6-A027-7B6E0400AE16}"/>
                </c:ext>
              </c:extLst>
            </c:dLbl>
            <c:dLbl>
              <c:idx val="5"/>
              <c:layout>
                <c:manualLayout>
                  <c:x val="1.9823928258967628E-3"/>
                  <c:y val="0.1545384454784061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54ED-49F6-A027-7B6E0400AE16}"/>
                </c:ext>
              </c:extLst>
            </c:dLbl>
            <c:dLbl>
              <c:idx val="6"/>
              <c:layout>
                <c:manualLayout>
                  <c:x val="-1.0185067526415994E-16"/>
                  <c:y val="0.1306818181818181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54ED-49F6-A027-7B6E0400AE16}"/>
                </c:ext>
              </c:extLst>
            </c:dLbl>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Sheet1!$G$1:$L$1</c:f>
              <c:strCache>
                <c:ptCount val="6"/>
                <c:pt idx="0">
                  <c:v>Actual
2016/17</c:v>
                </c:pt>
                <c:pt idx="1">
                  <c:v>Actual
2017/18</c:v>
                </c:pt>
                <c:pt idx="2">
                  <c:v>Actual
2018/19</c:v>
                </c:pt>
                <c:pt idx="3">
                  <c:v>Actual 
2019/20</c:v>
                </c:pt>
                <c:pt idx="4">
                  <c:v>Actual
2020/21</c:v>
                </c:pt>
                <c:pt idx="5">
                  <c:v>Proposed
2021/22</c:v>
                </c:pt>
              </c:strCache>
            </c:strRef>
          </c:cat>
          <c:val>
            <c:numRef>
              <c:f>Sheet1!$G$3:$L$3</c:f>
              <c:numCache>
                <c:formatCode>General</c:formatCode>
                <c:ptCount val="6"/>
                <c:pt idx="0">
                  <c:v>28.7</c:v>
                </c:pt>
                <c:pt idx="1">
                  <c:v>28.7</c:v>
                </c:pt>
                <c:pt idx="2">
                  <c:v>29.092199999999998</c:v>
                </c:pt>
                <c:pt idx="3">
                  <c:v>29.085699999999999</c:v>
                </c:pt>
                <c:pt idx="4">
                  <c:v>29.082599999999999</c:v>
                </c:pt>
                <c:pt idx="5">
                  <c:v>28.860599999999998</c:v>
                </c:pt>
              </c:numCache>
            </c:numRef>
          </c:val>
          <c:extLst>
            <c:ext xmlns:c16="http://schemas.microsoft.com/office/drawing/2014/chart" uri="{C3380CC4-5D6E-409C-BE32-E72D297353CC}">
              <c16:uniqueId val="{0000000F-54ED-49F6-A027-7B6E0400AE16}"/>
            </c:ext>
          </c:extLst>
        </c:ser>
        <c:dLbls>
          <c:showLegendKey val="0"/>
          <c:showVal val="1"/>
          <c:showCatName val="0"/>
          <c:showSerName val="0"/>
          <c:showPercent val="0"/>
          <c:showBubbleSize val="0"/>
        </c:dLbls>
        <c:gapWidth val="150"/>
        <c:gapDepth val="0"/>
        <c:shape val="box"/>
        <c:axId val="327844336"/>
        <c:axId val="327844896"/>
        <c:axId val="0"/>
      </c:bar3DChart>
      <c:catAx>
        <c:axId val="327844336"/>
        <c:scaling>
          <c:orientation val="minMax"/>
        </c:scaling>
        <c:delete val="0"/>
        <c:axPos val="b"/>
        <c:majorGridlines/>
        <c:numFmt formatCode="General" sourceLinked="1"/>
        <c:majorTickMark val="none"/>
        <c:minorTickMark val="none"/>
        <c:tickLblPos val="low"/>
        <c:txPr>
          <a:bodyPr rot="0" vert="horz"/>
          <a:lstStyle/>
          <a:p>
            <a:pPr>
              <a:defRPr/>
            </a:pPr>
            <a:endParaRPr lang="en-US"/>
          </a:p>
        </c:txPr>
        <c:crossAx val="327844896"/>
        <c:crosses val="autoZero"/>
        <c:auto val="1"/>
        <c:lblAlgn val="ctr"/>
        <c:lblOffset val="100"/>
        <c:tickMarkSkip val="1"/>
        <c:noMultiLvlLbl val="0"/>
      </c:catAx>
      <c:valAx>
        <c:axId val="327844896"/>
        <c:scaling>
          <c:orientation val="minMax"/>
        </c:scaling>
        <c:delete val="0"/>
        <c:axPos val="l"/>
        <c:majorGridlines/>
        <c:numFmt formatCode="General" sourceLinked="1"/>
        <c:majorTickMark val="out"/>
        <c:minorTickMark val="none"/>
        <c:tickLblPos val="nextTo"/>
        <c:txPr>
          <a:bodyPr rot="0" vert="horz"/>
          <a:lstStyle/>
          <a:p>
            <a:pPr>
              <a:defRPr/>
            </a:pPr>
            <a:endParaRPr lang="en-US"/>
          </a:p>
        </c:txPr>
        <c:crossAx val="327844336"/>
        <c:crosses val="autoZero"/>
        <c:crossBetween val="between"/>
      </c:valAx>
    </c:plotArea>
    <c:legend>
      <c:legendPos val="b"/>
      <c:layout>
        <c:manualLayout>
          <c:xMode val="edge"/>
          <c:yMode val="edge"/>
          <c:x val="0.1942286348501675"/>
          <c:y val="0.87601957585644352"/>
          <c:w val="0.6270810210876806"/>
          <c:h val="0.11419249592169672"/>
        </c:manualLayout>
      </c:layout>
      <c:overlay val="0"/>
    </c:legend>
    <c:plotVisOnly val="1"/>
    <c:dispBlanksAs val="gap"/>
    <c:showDLblsOverMax val="0"/>
  </c:chart>
  <c:txPr>
    <a:bodyPr/>
    <a:lstStyle/>
    <a:p>
      <a:pPr>
        <a:defRPr sz="18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aseline="0">
                <a:solidFill>
                  <a:schemeClr val="tx1"/>
                </a:solidFill>
                <a:latin typeface="Times New Roman" panose="02020603050405020304" pitchFamily="18" charset="0"/>
                <a:cs typeface="Times New Roman" panose="02020603050405020304" pitchFamily="18" charset="0"/>
              </a:defRPr>
            </a:pPr>
            <a:r>
              <a:rPr lang="en-US" baseline="0" dirty="0">
                <a:solidFill>
                  <a:schemeClr val="tx1"/>
                </a:solidFill>
                <a:latin typeface="Times New Roman" panose="02020603050405020304" pitchFamily="18" charset="0"/>
                <a:cs typeface="Times New Roman" panose="02020603050405020304" pitchFamily="18" charset="0"/>
              </a:rPr>
              <a:t>Revenue, Expense and Fund Balance History</a:t>
            </a:r>
          </a:p>
        </c:rich>
      </c:tx>
      <c:overlay val="0"/>
    </c:title>
    <c:autoTitleDeleted val="0"/>
    <c:plotArea>
      <c:layout>
        <c:manualLayout>
          <c:layoutTarget val="inner"/>
          <c:xMode val="edge"/>
          <c:yMode val="edge"/>
          <c:x val="0.15779491105278506"/>
          <c:y val="0.1545136154855643"/>
          <c:w val="0.82123238067463789"/>
          <c:h val="0.56806613312680176"/>
        </c:manualLayout>
      </c:layout>
      <c:lineChart>
        <c:grouping val="standard"/>
        <c:varyColors val="0"/>
        <c:ser>
          <c:idx val="0"/>
          <c:order val="0"/>
          <c:tx>
            <c:strRef>
              <c:f>Sheet1!$B$1</c:f>
              <c:strCache>
                <c:ptCount val="1"/>
                <c:pt idx="0">
                  <c:v>Revenue</c:v>
                </c:pt>
              </c:strCache>
            </c:strRef>
          </c:tx>
          <c:spPr>
            <a:ln>
              <a:solidFill>
                <a:schemeClr val="tx1"/>
              </a:solidFill>
            </a:ln>
          </c:spPr>
          <c:marker>
            <c:spPr>
              <a:solidFill>
                <a:schemeClr val="tx1"/>
              </a:solidFill>
            </c:spPr>
          </c:marker>
          <c:dPt>
            <c:idx val="4"/>
            <c:bubble3D val="0"/>
            <c:spPr>
              <a:ln>
                <a:solidFill>
                  <a:schemeClr val="tx1"/>
                </a:solidFill>
                <a:prstDash val="sysDot"/>
              </a:ln>
            </c:spPr>
            <c:extLst>
              <c:ext xmlns:c16="http://schemas.microsoft.com/office/drawing/2014/chart" uri="{C3380CC4-5D6E-409C-BE32-E72D297353CC}">
                <c16:uniqueId val="{00000008-EF2A-4F1A-9C84-1185C2C91619}"/>
              </c:ext>
            </c:extLst>
          </c:dPt>
          <c:dPt>
            <c:idx val="5"/>
            <c:bubble3D val="0"/>
            <c:spPr>
              <a:ln>
                <a:solidFill>
                  <a:schemeClr val="tx1"/>
                </a:solidFill>
                <a:prstDash val="sysDot"/>
              </a:ln>
            </c:spPr>
            <c:extLst>
              <c:ext xmlns:c16="http://schemas.microsoft.com/office/drawing/2014/chart" uri="{C3380CC4-5D6E-409C-BE32-E72D297353CC}">
                <c16:uniqueId val="{00000009-EF2A-4F1A-9C84-1185C2C91619}"/>
              </c:ext>
            </c:extLst>
          </c:dPt>
          <c:dPt>
            <c:idx val="6"/>
            <c:bubble3D val="0"/>
            <c:spPr>
              <a:ln>
                <a:solidFill>
                  <a:schemeClr val="tx1"/>
                </a:solidFill>
                <a:prstDash val="sysDot"/>
              </a:ln>
            </c:spPr>
            <c:extLst>
              <c:ext xmlns:c16="http://schemas.microsoft.com/office/drawing/2014/chart" uri="{C3380CC4-5D6E-409C-BE32-E72D297353CC}">
                <c16:uniqueId val="{0000000A-EF2A-4F1A-9C84-1185C2C91619}"/>
              </c:ext>
            </c:extLst>
          </c:dPt>
          <c:dLbls>
            <c:numFmt formatCode="&quot;$&quot;#,##0" sourceLinked="0"/>
            <c:spPr>
              <a:noFill/>
              <a:ln>
                <a:noFill/>
              </a:ln>
              <a:effectLst/>
            </c:spPr>
            <c:txPr>
              <a:bodyPr/>
              <a:lstStyle/>
              <a:p>
                <a:pPr>
                  <a:defRPr sz="1200" baseline="0">
                    <a:latin typeface="Times New Roman" panose="02020603050405020304" pitchFamily="18" charset="0"/>
                    <a:cs typeface="Times New Roman" panose="02020603050405020304" pitchFamily="18"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Sheet1!$A$12:$A$16</c:f>
              <c:strCache>
                <c:ptCount val="5"/>
                <c:pt idx="0">
                  <c:v>2016-17</c:v>
                </c:pt>
                <c:pt idx="1">
                  <c:v>2017-18</c:v>
                </c:pt>
                <c:pt idx="2">
                  <c:v>2018-19</c:v>
                </c:pt>
                <c:pt idx="3">
                  <c:v>2019-20</c:v>
                </c:pt>
                <c:pt idx="4">
                  <c:v>2020-21 Projected</c:v>
                </c:pt>
              </c:strCache>
            </c:strRef>
          </c:cat>
          <c:val>
            <c:numRef>
              <c:f>Sheet1!$B$12:$B$16</c:f>
              <c:numCache>
                <c:formatCode>_("$"* #,##0.00_);_("$"* \(#,##0.00\);_("$"* "-"??_);_(@_)</c:formatCode>
                <c:ptCount val="5"/>
                <c:pt idx="0">
                  <c:v>146227425</c:v>
                </c:pt>
                <c:pt idx="1">
                  <c:v>151774253</c:v>
                </c:pt>
                <c:pt idx="2">
                  <c:v>153840855</c:v>
                </c:pt>
                <c:pt idx="3">
                  <c:v>157721916</c:v>
                </c:pt>
                <c:pt idx="4">
                  <c:v>171557104</c:v>
                </c:pt>
              </c:numCache>
            </c:numRef>
          </c:val>
          <c:smooth val="0"/>
          <c:extLst>
            <c:ext xmlns:c16="http://schemas.microsoft.com/office/drawing/2014/chart" uri="{C3380CC4-5D6E-409C-BE32-E72D297353CC}">
              <c16:uniqueId val="{00000000-265F-4771-B1AE-31D40F1DABA7}"/>
            </c:ext>
          </c:extLst>
        </c:ser>
        <c:ser>
          <c:idx val="1"/>
          <c:order val="1"/>
          <c:tx>
            <c:strRef>
              <c:f>Sheet1!$C$1</c:f>
              <c:strCache>
                <c:ptCount val="1"/>
                <c:pt idx="0">
                  <c:v>Expense </c:v>
                </c:pt>
              </c:strCache>
            </c:strRef>
          </c:tx>
          <c:dPt>
            <c:idx val="4"/>
            <c:bubble3D val="0"/>
            <c:spPr>
              <a:ln>
                <a:prstDash val="sysDot"/>
              </a:ln>
            </c:spPr>
            <c:extLst>
              <c:ext xmlns:c16="http://schemas.microsoft.com/office/drawing/2014/chart" uri="{C3380CC4-5D6E-409C-BE32-E72D297353CC}">
                <c16:uniqueId val="{00000007-EF2A-4F1A-9C84-1185C2C91619}"/>
              </c:ext>
            </c:extLst>
          </c:dPt>
          <c:dPt>
            <c:idx val="5"/>
            <c:marker>
              <c:spPr>
                <a:ln>
                  <a:prstDash val="sysDot"/>
                </a:ln>
              </c:spPr>
            </c:marker>
            <c:bubble3D val="0"/>
            <c:spPr>
              <a:ln>
                <a:prstDash val="sysDot"/>
              </a:ln>
            </c:spPr>
            <c:extLst>
              <c:ext xmlns:c16="http://schemas.microsoft.com/office/drawing/2014/chart" uri="{C3380CC4-5D6E-409C-BE32-E72D297353CC}">
                <c16:uniqueId val="{00000000-27B9-4CAE-8305-067D6BBC848F}"/>
              </c:ext>
            </c:extLst>
          </c:dPt>
          <c:dPt>
            <c:idx val="6"/>
            <c:bubble3D val="0"/>
            <c:spPr>
              <a:ln>
                <a:prstDash val="sysDot"/>
              </a:ln>
            </c:spPr>
            <c:extLst>
              <c:ext xmlns:c16="http://schemas.microsoft.com/office/drawing/2014/chart" uri="{C3380CC4-5D6E-409C-BE32-E72D297353CC}">
                <c16:uniqueId val="{00000006-EF2A-4F1A-9C84-1185C2C91619}"/>
              </c:ext>
            </c:extLst>
          </c:dPt>
          <c:dLbls>
            <c:numFmt formatCode="&quot;$&quot;#,##0" sourceLinked="0"/>
            <c:spPr>
              <a:noFill/>
              <a:ln>
                <a:noFill/>
              </a:ln>
              <a:effectLst/>
            </c:spPr>
            <c:txPr>
              <a:bodyPr/>
              <a:lstStyle/>
              <a:p>
                <a:pPr>
                  <a:defRPr sz="1200" baseline="0">
                    <a:latin typeface="Times New Roman" panose="02020603050405020304" pitchFamily="18" charset="0"/>
                    <a:cs typeface="Times New Roman" panose="02020603050405020304" pitchFamily="18"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Sheet1!$A$12:$A$16</c:f>
              <c:strCache>
                <c:ptCount val="5"/>
                <c:pt idx="0">
                  <c:v>2016-17</c:v>
                </c:pt>
                <c:pt idx="1">
                  <c:v>2017-18</c:v>
                </c:pt>
                <c:pt idx="2">
                  <c:v>2018-19</c:v>
                </c:pt>
                <c:pt idx="3">
                  <c:v>2019-20</c:v>
                </c:pt>
                <c:pt idx="4">
                  <c:v>2020-21 Projected</c:v>
                </c:pt>
              </c:strCache>
            </c:strRef>
          </c:cat>
          <c:val>
            <c:numRef>
              <c:f>Sheet1!$C$12:$C$16</c:f>
              <c:numCache>
                <c:formatCode>_("$"* #,##0.00_);_("$"* \(#,##0.00\);_("$"* "-"??_);_(@_)</c:formatCode>
                <c:ptCount val="5"/>
                <c:pt idx="0">
                  <c:v>143554319</c:v>
                </c:pt>
                <c:pt idx="1">
                  <c:v>150737172</c:v>
                </c:pt>
                <c:pt idx="2">
                  <c:v>153676834</c:v>
                </c:pt>
                <c:pt idx="3">
                  <c:v>157118699</c:v>
                </c:pt>
                <c:pt idx="4">
                  <c:v>165691478</c:v>
                </c:pt>
              </c:numCache>
            </c:numRef>
          </c:val>
          <c:smooth val="0"/>
          <c:extLst>
            <c:ext xmlns:c16="http://schemas.microsoft.com/office/drawing/2014/chart" uri="{C3380CC4-5D6E-409C-BE32-E72D297353CC}">
              <c16:uniqueId val="{00000001-265F-4771-B1AE-31D40F1DABA7}"/>
            </c:ext>
          </c:extLst>
        </c:ser>
        <c:ser>
          <c:idx val="2"/>
          <c:order val="2"/>
          <c:tx>
            <c:strRef>
              <c:f>Sheet1!$D$1</c:f>
              <c:strCache>
                <c:ptCount val="1"/>
                <c:pt idx="0">
                  <c:v>Fund Balance</c:v>
                </c:pt>
              </c:strCache>
            </c:strRef>
          </c:tx>
          <c:dPt>
            <c:idx val="4"/>
            <c:bubble3D val="0"/>
            <c:spPr>
              <a:ln>
                <a:prstDash val="sysDot"/>
              </a:ln>
            </c:spPr>
            <c:extLst>
              <c:ext xmlns:c16="http://schemas.microsoft.com/office/drawing/2014/chart" uri="{C3380CC4-5D6E-409C-BE32-E72D297353CC}">
                <c16:uniqueId val="{00000004-EF2A-4F1A-9C84-1185C2C91619}"/>
              </c:ext>
            </c:extLst>
          </c:dPt>
          <c:dPt>
            <c:idx val="5"/>
            <c:marker>
              <c:spPr>
                <a:ln>
                  <a:prstDash val="sysDot"/>
                </a:ln>
              </c:spPr>
            </c:marker>
            <c:bubble3D val="0"/>
            <c:spPr>
              <a:ln>
                <a:prstDash val="sysDot"/>
              </a:ln>
            </c:spPr>
            <c:extLst>
              <c:ext xmlns:c16="http://schemas.microsoft.com/office/drawing/2014/chart" uri="{C3380CC4-5D6E-409C-BE32-E72D297353CC}">
                <c16:uniqueId val="{00000001-27B9-4CAE-8305-067D6BBC848F}"/>
              </c:ext>
            </c:extLst>
          </c:dPt>
          <c:dPt>
            <c:idx val="6"/>
            <c:bubble3D val="0"/>
            <c:spPr>
              <a:ln>
                <a:prstDash val="sysDot"/>
              </a:ln>
            </c:spPr>
            <c:extLst>
              <c:ext xmlns:c16="http://schemas.microsoft.com/office/drawing/2014/chart" uri="{C3380CC4-5D6E-409C-BE32-E72D297353CC}">
                <c16:uniqueId val="{00000005-EF2A-4F1A-9C84-1185C2C91619}"/>
              </c:ext>
            </c:extLst>
          </c:dPt>
          <c:dLbls>
            <c:numFmt formatCode="&quot;$&quot;#,##0" sourceLinked="0"/>
            <c:spPr>
              <a:noFill/>
              <a:ln>
                <a:noFill/>
              </a:ln>
              <a:effectLst/>
            </c:spPr>
            <c:txPr>
              <a:bodyPr/>
              <a:lstStyle/>
              <a:p>
                <a:pPr>
                  <a:defRPr sz="1200" baseline="0">
                    <a:latin typeface="Times New Roman" panose="02020603050405020304" pitchFamily="18" charset="0"/>
                    <a:cs typeface="Times New Roman" panose="02020603050405020304" pitchFamily="18"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Sheet1!$A$12:$A$16</c:f>
              <c:strCache>
                <c:ptCount val="5"/>
                <c:pt idx="0">
                  <c:v>2016-17</c:v>
                </c:pt>
                <c:pt idx="1">
                  <c:v>2017-18</c:v>
                </c:pt>
                <c:pt idx="2">
                  <c:v>2018-19</c:v>
                </c:pt>
                <c:pt idx="3">
                  <c:v>2019-20</c:v>
                </c:pt>
                <c:pt idx="4">
                  <c:v>2020-21 Projected</c:v>
                </c:pt>
              </c:strCache>
            </c:strRef>
          </c:cat>
          <c:val>
            <c:numRef>
              <c:f>Sheet1!$D$12:$D$16</c:f>
              <c:numCache>
                <c:formatCode>_("$"* #,##0.00_);_("$"* \(#,##0.00\);_("$"* "-"??_);_(@_)</c:formatCode>
                <c:ptCount val="5"/>
                <c:pt idx="0">
                  <c:v>24205391</c:v>
                </c:pt>
                <c:pt idx="1">
                  <c:v>25242472</c:v>
                </c:pt>
                <c:pt idx="2">
                  <c:v>25406493</c:v>
                </c:pt>
                <c:pt idx="3">
                  <c:v>26009710</c:v>
                </c:pt>
                <c:pt idx="4">
                  <c:v>31875336</c:v>
                </c:pt>
              </c:numCache>
            </c:numRef>
          </c:val>
          <c:smooth val="0"/>
          <c:extLst>
            <c:ext xmlns:c16="http://schemas.microsoft.com/office/drawing/2014/chart" uri="{C3380CC4-5D6E-409C-BE32-E72D297353CC}">
              <c16:uniqueId val="{00000002-265F-4771-B1AE-31D40F1DABA7}"/>
            </c:ext>
          </c:extLst>
        </c:ser>
        <c:dLbls>
          <c:showLegendKey val="0"/>
          <c:showVal val="0"/>
          <c:showCatName val="0"/>
          <c:showSerName val="0"/>
          <c:showPercent val="0"/>
          <c:showBubbleSize val="0"/>
        </c:dLbls>
        <c:marker val="1"/>
        <c:smooth val="0"/>
        <c:axId val="327848256"/>
        <c:axId val="327848816"/>
      </c:lineChart>
      <c:catAx>
        <c:axId val="327848256"/>
        <c:scaling>
          <c:orientation val="minMax"/>
        </c:scaling>
        <c:delete val="0"/>
        <c:axPos val="b"/>
        <c:numFmt formatCode="General" sourceLinked="1"/>
        <c:majorTickMark val="out"/>
        <c:minorTickMark val="none"/>
        <c:tickLblPos val="nextTo"/>
        <c:txPr>
          <a:bodyPr/>
          <a:lstStyle/>
          <a:p>
            <a:pPr>
              <a:defRPr sz="1400" baseline="0">
                <a:latin typeface="Times New Roman" panose="02020603050405020304" pitchFamily="18" charset="0"/>
                <a:cs typeface="Times New Roman" panose="02020603050405020304" pitchFamily="18" charset="0"/>
              </a:defRPr>
            </a:pPr>
            <a:endParaRPr lang="en-US"/>
          </a:p>
        </c:txPr>
        <c:crossAx val="327848816"/>
        <c:crosses val="autoZero"/>
        <c:auto val="1"/>
        <c:lblAlgn val="ctr"/>
        <c:lblOffset val="100"/>
        <c:noMultiLvlLbl val="0"/>
      </c:catAx>
      <c:valAx>
        <c:axId val="327848816"/>
        <c:scaling>
          <c:orientation val="minMax"/>
        </c:scaling>
        <c:delete val="0"/>
        <c:axPos val="l"/>
        <c:majorGridlines/>
        <c:numFmt formatCode="_(&quot;$&quot;* #,##0.00_);_(&quot;$&quot;* \(#,##0.00\);_(&quot;$&quot;* &quot;-&quot;??_);_(@_)" sourceLinked="1"/>
        <c:majorTickMark val="out"/>
        <c:minorTickMark val="none"/>
        <c:tickLblPos val="nextTo"/>
        <c:txPr>
          <a:bodyPr/>
          <a:lstStyle/>
          <a:p>
            <a:pPr>
              <a:defRPr sz="1400" baseline="0">
                <a:solidFill>
                  <a:schemeClr val="tx1"/>
                </a:solidFill>
                <a:latin typeface="Times New Roman" panose="02020603050405020304" pitchFamily="18" charset="0"/>
                <a:cs typeface="Times New Roman" panose="02020603050405020304" pitchFamily="18" charset="0"/>
              </a:defRPr>
            </a:pPr>
            <a:endParaRPr lang="en-US"/>
          </a:p>
        </c:txPr>
        <c:crossAx val="327848256"/>
        <c:crosses val="autoZero"/>
        <c:crossBetween val="between"/>
      </c:valAx>
      <c:spPr>
        <a:noFill/>
        <a:ln w="25392">
          <a:noFill/>
        </a:ln>
      </c:spPr>
    </c:plotArea>
    <c:legend>
      <c:legendPos val="b"/>
      <c:layout>
        <c:manualLayout>
          <c:xMode val="edge"/>
          <c:yMode val="edge"/>
          <c:x val="0.16293793555977917"/>
          <c:y val="0.92371510379384392"/>
          <c:w val="0.4273378812562223"/>
          <c:h val="5.7876202974628171E-2"/>
        </c:manualLayout>
      </c:layout>
      <c:overlay val="0"/>
      <c:txPr>
        <a:bodyPr/>
        <a:lstStyle/>
        <a:p>
          <a:pPr>
            <a:defRPr sz="1400" baseline="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txPr>
    <a:bodyPr/>
    <a:lstStyle/>
    <a:p>
      <a:pPr>
        <a:defRPr sz="1799"/>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100" baseline="0">
                <a:solidFill>
                  <a:schemeClr val="tx1"/>
                </a:solidFill>
                <a:latin typeface="Times New Roman" panose="02020603050405020304" pitchFamily="18" charset="0"/>
                <a:cs typeface="Times New Roman" panose="02020603050405020304" pitchFamily="18" charset="0"/>
              </a:defRPr>
            </a:pPr>
            <a:r>
              <a:rPr lang="en-US" sz="2100" baseline="0" dirty="0">
                <a:solidFill>
                  <a:schemeClr val="tx1"/>
                </a:solidFill>
                <a:latin typeface="Times New Roman" panose="02020603050405020304" pitchFamily="18" charset="0"/>
                <a:cs typeface="Times New Roman" panose="02020603050405020304" pitchFamily="18" charset="0"/>
              </a:rPr>
              <a:t>Net Revenue (Loss) History</a:t>
            </a:r>
          </a:p>
        </c:rich>
      </c:tx>
      <c:overlay val="0"/>
    </c:title>
    <c:autoTitleDeleted val="0"/>
    <c:plotArea>
      <c:layout>
        <c:manualLayout>
          <c:layoutTarget val="inner"/>
          <c:xMode val="edge"/>
          <c:yMode val="edge"/>
          <c:x val="0.15779491105278506"/>
          <c:y val="0.10549405589007256"/>
          <c:w val="0.82123238067463789"/>
          <c:h val="0.62135000771962334"/>
        </c:manualLayout>
      </c:layout>
      <c:barChart>
        <c:barDir val="col"/>
        <c:grouping val="clustered"/>
        <c:varyColors val="0"/>
        <c:ser>
          <c:idx val="0"/>
          <c:order val="0"/>
          <c:tx>
            <c:strRef>
              <c:f>Sheet1!$B$1</c:f>
              <c:strCache>
                <c:ptCount val="1"/>
                <c:pt idx="0">
                  <c:v>Net Revenue</c:v>
                </c:pt>
              </c:strCache>
            </c:strRef>
          </c:tx>
          <c:spPr>
            <a:solidFill>
              <a:schemeClr val="tx1"/>
            </a:solidFill>
            <a:ln>
              <a:solidFill>
                <a:schemeClr val="tx1"/>
              </a:solidFill>
            </a:ln>
          </c:spPr>
          <c:invertIfNegative val="0"/>
          <c:dPt>
            <c:idx val="1"/>
            <c:invertIfNegative val="0"/>
            <c:bubble3D val="0"/>
            <c:extLst>
              <c:ext xmlns:c16="http://schemas.microsoft.com/office/drawing/2014/chart" uri="{C3380CC4-5D6E-409C-BE32-E72D297353CC}">
                <c16:uniqueId val="{0000000E-2049-4F99-BFE9-AA065BDE4836}"/>
              </c:ext>
            </c:extLst>
          </c:dPt>
          <c:dPt>
            <c:idx val="2"/>
            <c:invertIfNegative val="0"/>
            <c:bubble3D val="0"/>
            <c:spPr>
              <a:solidFill>
                <a:srgbClr val="FF0000"/>
              </a:solidFill>
              <a:ln>
                <a:solidFill>
                  <a:schemeClr val="tx1"/>
                </a:solidFill>
              </a:ln>
            </c:spPr>
            <c:extLst>
              <c:ext xmlns:c16="http://schemas.microsoft.com/office/drawing/2014/chart" uri="{C3380CC4-5D6E-409C-BE32-E72D297353CC}">
                <c16:uniqueId val="{00000005-CBFE-405C-B00D-FD4B7265A765}"/>
              </c:ext>
            </c:extLst>
          </c:dPt>
          <c:dPt>
            <c:idx val="3"/>
            <c:invertIfNegative val="0"/>
            <c:bubble3D val="0"/>
            <c:spPr>
              <a:solidFill>
                <a:srgbClr val="FF0000"/>
              </a:solidFill>
              <a:ln>
                <a:solidFill>
                  <a:schemeClr val="tx1"/>
                </a:solidFill>
              </a:ln>
            </c:spPr>
            <c:extLst>
              <c:ext xmlns:c16="http://schemas.microsoft.com/office/drawing/2014/chart" uri="{C3380CC4-5D6E-409C-BE32-E72D297353CC}">
                <c16:uniqueId val="{00000006-CBFE-405C-B00D-FD4B7265A765}"/>
              </c:ext>
            </c:extLst>
          </c:dPt>
          <c:dPt>
            <c:idx val="4"/>
            <c:invertIfNegative val="0"/>
            <c:bubble3D val="0"/>
            <c:spPr>
              <a:solidFill>
                <a:srgbClr val="FF0000"/>
              </a:solidFill>
              <a:ln>
                <a:solidFill>
                  <a:schemeClr val="tx1"/>
                </a:solidFill>
              </a:ln>
            </c:spPr>
            <c:extLst>
              <c:ext xmlns:c16="http://schemas.microsoft.com/office/drawing/2014/chart" uri="{C3380CC4-5D6E-409C-BE32-E72D297353CC}">
                <c16:uniqueId val="{00000017-D348-417D-ACD4-DB567E2B04C9}"/>
              </c:ext>
            </c:extLst>
          </c:dPt>
          <c:dPt>
            <c:idx val="6"/>
            <c:invertIfNegative val="0"/>
            <c:bubble3D val="0"/>
            <c:extLst>
              <c:ext xmlns:c16="http://schemas.microsoft.com/office/drawing/2014/chart" uri="{C3380CC4-5D6E-409C-BE32-E72D297353CC}">
                <c16:uniqueId val="{00000004-6569-45D5-8CB3-67BBB010C6C6}"/>
              </c:ext>
            </c:extLst>
          </c:dPt>
          <c:dPt>
            <c:idx val="7"/>
            <c:invertIfNegative val="0"/>
            <c:bubble3D val="0"/>
            <c:extLst>
              <c:ext xmlns:c16="http://schemas.microsoft.com/office/drawing/2014/chart" uri="{C3380CC4-5D6E-409C-BE32-E72D297353CC}">
                <c16:uniqueId val="{00000006-0C56-4D31-B414-EABA91E6001F}"/>
              </c:ext>
            </c:extLst>
          </c:dPt>
          <c:dPt>
            <c:idx val="8"/>
            <c:invertIfNegative val="0"/>
            <c:bubble3D val="0"/>
            <c:extLst>
              <c:ext xmlns:c16="http://schemas.microsoft.com/office/drawing/2014/chart" uri="{C3380CC4-5D6E-409C-BE32-E72D297353CC}">
                <c16:uniqueId val="{00000009-CBFE-405C-B00D-FD4B7265A765}"/>
              </c:ext>
            </c:extLst>
          </c:dPt>
          <c:dPt>
            <c:idx val="9"/>
            <c:invertIfNegative val="0"/>
            <c:bubble3D val="0"/>
            <c:extLst>
              <c:ext xmlns:c16="http://schemas.microsoft.com/office/drawing/2014/chart" uri="{C3380CC4-5D6E-409C-BE32-E72D297353CC}">
                <c16:uniqueId val="{00000001-1FBE-4519-8883-E79F60381932}"/>
              </c:ext>
            </c:extLst>
          </c:dPt>
          <c:dPt>
            <c:idx val="10"/>
            <c:invertIfNegative val="0"/>
            <c:bubble3D val="0"/>
            <c:spPr>
              <a:gradFill flip="none" rotWithShape="1">
                <a:gsLst>
                  <a:gs pos="0">
                    <a:schemeClr val="tx1">
                      <a:tint val="66000"/>
                      <a:satMod val="160000"/>
                    </a:schemeClr>
                  </a:gs>
                  <a:gs pos="50000">
                    <a:schemeClr val="tx1">
                      <a:tint val="44500"/>
                      <a:satMod val="160000"/>
                    </a:schemeClr>
                  </a:gs>
                  <a:gs pos="100000">
                    <a:schemeClr val="tx1">
                      <a:tint val="23500"/>
                      <a:satMod val="160000"/>
                    </a:schemeClr>
                  </a:gs>
                </a:gsLst>
                <a:lin ang="2700000" scaled="1"/>
                <a:tileRect/>
              </a:gra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c:spPr>
            <c:extLst>
              <c:ext xmlns:c16="http://schemas.microsoft.com/office/drawing/2014/chart" uri="{C3380CC4-5D6E-409C-BE32-E72D297353CC}">
                <c16:uniqueId val="{0000000A-CBFE-405C-B00D-FD4B7265A765}"/>
              </c:ext>
            </c:extLst>
          </c:dPt>
          <c:dPt>
            <c:idx val="11"/>
            <c:invertIfNegative val="0"/>
            <c:bubble3D val="0"/>
            <c:extLst>
              <c:ext xmlns:c16="http://schemas.microsoft.com/office/drawing/2014/chart" uri="{C3380CC4-5D6E-409C-BE32-E72D297353CC}">
                <c16:uniqueId val="{00000003-1FBE-4519-8883-E79F60381932}"/>
              </c:ext>
            </c:extLst>
          </c:dPt>
          <c:dPt>
            <c:idx val="12"/>
            <c:invertIfNegative val="0"/>
            <c:bubble3D val="0"/>
            <c:extLst>
              <c:ext xmlns:c16="http://schemas.microsoft.com/office/drawing/2014/chart" uri="{C3380CC4-5D6E-409C-BE32-E72D297353CC}">
                <c16:uniqueId val="{00000011-7E75-4F41-A6BC-6A04CABCA868}"/>
              </c:ext>
            </c:extLst>
          </c:dPt>
          <c:dPt>
            <c:idx val="13"/>
            <c:invertIfNegative val="0"/>
            <c:bubble3D val="0"/>
            <c:extLst>
              <c:ext xmlns:c16="http://schemas.microsoft.com/office/drawing/2014/chart" uri="{C3380CC4-5D6E-409C-BE32-E72D297353CC}">
                <c16:uniqueId val="{00000014-7E75-4F41-A6BC-6A04CABCA868}"/>
              </c:ext>
            </c:extLst>
          </c:dPt>
          <c:dPt>
            <c:idx val="14"/>
            <c:invertIfNegative val="0"/>
            <c:bubble3D val="0"/>
            <c:extLst>
              <c:ext xmlns:c16="http://schemas.microsoft.com/office/drawing/2014/chart" uri="{C3380CC4-5D6E-409C-BE32-E72D297353CC}">
                <c16:uniqueId val="{00000013-7E75-4F41-A6BC-6A04CABCA868}"/>
              </c:ext>
            </c:extLst>
          </c:dPt>
          <c:dLbls>
            <c:dLbl>
              <c:idx val="12"/>
              <c:layout>
                <c:manualLayout>
                  <c:x val="-1.9607843137254902E-2"/>
                  <c:y val="-1.960784313725490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7E75-4F41-A6BC-6A04CABCA868}"/>
                </c:ext>
              </c:extLst>
            </c:dLbl>
            <c:numFmt formatCode="&quot;$&quot;#,##0" sourceLinked="0"/>
            <c:spPr>
              <a:noFill/>
              <a:ln>
                <a:noFill/>
              </a:ln>
              <a:effectLst/>
            </c:spPr>
            <c:txPr>
              <a:bodyPr/>
              <a:lstStyle/>
              <a:p>
                <a:pPr>
                  <a:defRPr sz="1000" b="1" baseline="0">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2010-11</c:v>
                </c:pt>
                <c:pt idx="1">
                  <c:v>2011-12</c:v>
                </c:pt>
                <c:pt idx="2">
                  <c:v>2012-13 </c:v>
                </c:pt>
                <c:pt idx="3">
                  <c:v>2013-14 </c:v>
                </c:pt>
                <c:pt idx="4">
                  <c:v>2014-15</c:v>
                </c:pt>
                <c:pt idx="5">
                  <c:v>2015-16</c:v>
                </c:pt>
                <c:pt idx="6">
                  <c:v>2016-17</c:v>
                </c:pt>
                <c:pt idx="7">
                  <c:v>2017-18 </c:v>
                </c:pt>
                <c:pt idx="8">
                  <c:v>2018-19 </c:v>
                </c:pt>
                <c:pt idx="9">
                  <c:v>2019-20</c:v>
                </c:pt>
                <c:pt idx="10">
                  <c:v>2020-21 Projected</c:v>
                </c:pt>
              </c:strCache>
            </c:strRef>
          </c:cat>
          <c:val>
            <c:numRef>
              <c:f>Sheet1!$B$2:$B$12</c:f>
              <c:numCache>
                <c:formatCode>_("$"* #,##0.00_);_("$"* \(#,##0.00\);_("$"* "-"??_);_(@_)</c:formatCode>
                <c:ptCount val="11"/>
                <c:pt idx="0">
                  <c:v>895776</c:v>
                </c:pt>
                <c:pt idx="1">
                  <c:v>3321744</c:v>
                </c:pt>
                <c:pt idx="2">
                  <c:v>-1008345</c:v>
                </c:pt>
                <c:pt idx="3">
                  <c:v>-690221</c:v>
                </c:pt>
                <c:pt idx="4">
                  <c:v>-678378</c:v>
                </c:pt>
                <c:pt idx="5">
                  <c:v>830648</c:v>
                </c:pt>
                <c:pt idx="6">
                  <c:v>2673106</c:v>
                </c:pt>
                <c:pt idx="7" formatCode="&quot;$&quot;#,##0.00">
                  <c:v>1037081</c:v>
                </c:pt>
                <c:pt idx="8" formatCode="&quot;$&quot;#,##0.00">
                  <c:v>164021</c:v>
                </c:pt>
                <c:pt idx="9">
                  <c:v>603217</c:v>
                </c:pt>
                <c:pt idx="10">
                  <c:v>5865626</c:v>
                </c:pt>
              </c:numCache>
            </c:numRef>
          </c:val>
          <c:extLst>
            <c:ext xmlns:c16="http://schemas.microsoft.com/office/drawing/2014/chart" uri="{C3380CC4-5D6E-409C-BE32-E72D297353CC}">
              <c16:uniqueId val="{00000004-1FBE-4519-8883-E79F60381932}"/>
            </c:ext>
          </c:extLst>
        </c:ser>
        <c:dLbls>
          <c:showLegendKey val="0"/>
          <c:showVal val="0"/>
          <c:showCatName val="0"/>
          <c:showSerName val="0"/>
          <c:showPercent val="0"/>
          <c:showBubbleSize val="0"/>
        </c:dLbls>
        <c:gapWidth val="150"/>
        <c:axId val="285882576"/>
        <c:axId val="285882968"/>
      </c:barChart>
      <c:catAx>
        <c:axId val="285882576"/>
        <c:scaling>
          <c:orientation val="minMax"/>
        </c:scaling>
        <c:delete val="0"/>
        <c:axPos val="b"/>
        <c:numFmt formatCode="General" sourceLinked="1"/>
        <c:majorTickMark val="out"/>
        <c:minorTickMark val="none"/>
        <c:tickLblPos val="low"/>
        <c:txPr>
          <a:bodyPr/>
          <a:lstStyle/>
          <a:p>
            <a:pPr>
              <a:defRPr sz="1400" baseline="0">
                <a:latin typeface="Times New Roman" panose="02020603050405020304" pitchFamily="18" charset="0"/>
                <a:cs typeface="Times New Roman" panose="02020603050405020304" pitchFamily="18" charset="0"/>
              </a:defRPr>
            </a:pPr>
            <a:endParaRPr lang="en-US"/>
          </a:p>
        </c:txPr>
        <c:crossAx val="285882968"/>
        <c:crosses val="autoZero"/>
        <c:auto val="1"/>
        <c:lblAlgn val="ctr"/>
        <c:lblOffset val="100"/>
        <c:noMultiLvlLbl val="0"/>
      </c:catAx>
      <c:valAx>
        <c:axId val="285882968"/>
        <c:scaling>
          <c:orientation val="minMax"/>
        </c:scaling>
        <c:delete val="0"/>
        <c:axPos val="l"/>
        <c:majorGridlines/>
        <c:numFmt formatCode="_(&quot;$&quot;* #,##0.00_);_(&quot;$&quot;* \(#,##0.00\);_(&quot;$&quot;* &quot;-&quot;??_);_(@_)" sourceLinked="1"/>
        <c:majorTickMark val="out"/>
        <c:minorTickMark val="none"/>
        <c:tickLblPos val="nextTo"/>
        <c:txPr>
          <a:bodyPr/>
          <a:lstStyle/>
          <a:p>
            <a:pPr>
              <a:defRPr sz="1400" baseline="0">
                <a:solidFill>
                  <a:schemeClr val="tx1"/>
                </a:solidFill>
                <a:latin typeface="Times New Roman" panose="02020603050405020304" pitchFamily="18" charset="0"/>
                <a:cs typeface="Times New Roman" panose="02020603050405020304" pitchFamily="18" charset="0"/>
              </a:defRPr>
            </a:pPr>
            <a:endParaRPr lang="en-US"/>
          </a:p>
        </c:txPr>
        <c:crossAx val="285882576"/>
        <c:crosses val="autoZero"/>
        <c:crossBetween val="between"/>
      </c:valAx>
      <c:spPr>
        <a:noFill/>
        <a:ln w="25400">
          <a:noFill/>
        </a:ln>
      </c:spPr>
    </c:plotArea>
    <c:plotVisOnly val="1"/>
    <c:dispBlanksAs val="gap"/>
    <c:showDLblsOverMax val="0"/>
  </c:chart>
  <c:txPr>
    <a:bodyPr/>
    <a:lstStyle/>
    <a:p>
      <a:pPr>
        <a:defRPr sz="1799"/>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100" baseline="0">
                <a:solidFill>
                  <a:schemeClr val="tx1"/>
                </a:solidFill>
                <a:latin typeface="Times New Roman" panose="02020603050405020304" pitchFamily="18" charset="0"/>
                <a:cs typeface="Times New Roman" panose="02020603050405020304" pitchFamily="18" charset="0"/>
              </a:defRPr>
            </a:pPr>
            <a:r>
              <a:rPr lang="en-US" sz="2100" baseline="0" dirty="0">
                <a:solidFill>
                  <a:schemeClr val="tx1"/>
                </a:solidFill>
                <a:latin typeface="Times New Roman" panose="02020603050405020304" pitchFamily="18" charset="0"/>
                <a:cs typeface="Times New Roman" panose="02020603050405020304" pitchFamily="18" charset="0"/>
              </a:rPr>
              <a:t>Fund Balance % History</a:t>
            </a:r>
          </a:p>
        </c:rich>
      </c:tx>
      <c:overlay val="0"/>
    </c:title>
    <c:autoTitleDeleted val="0"/>
    <c:plotArea>
      <c:layout>
        <c:manualLayout>
          <c:layoutTarget val="inner"/>
          <c:xMode val="edge"/>
          <c:yMode val="edge"/>
          <c:x val="0.11049980931870695"/>
          <c:y val="0.11333719314497451"/>
          <c:w val="0.87393891468694618"/>
          <c:h val="0.65664412536668226"/>
        </c:manualLayout>
      </c:layout>
      <c:lineChart>
        <c:grouping val="standard"/>
        <c:varyColors val="0"/>
        <c:ser>
          <c:idx val="0"/>
          <c:order val="0"/>
          <c:tx>
            <c:strRef>
              <c:f>Sheet1!$F$1</c:f>
              <c:strCache>
                <c:ptCount val="1"/>
                <c:pt idx="0">
                  <c:v>Fund Balance %</c:v>
                </c:pt>
              </c:strCache>
            </c:strRef>
          </c:tx>
          <c:spPr>
            <a:ln>
              <a:solidFill>
                <a:schemeClr val="tx1"/>
              </a:solidFill>
            </a:ln>
          </c:spPr>
          <c:marker>
            <c:spPr>
              <a:solidFill>
                <a:schemeClr val="tx1"/>
              </a:solidFill>
            </c:spPr>
          </c:marker>
          <c:dPt>
            <c:idx val="0"/>
            <c:bubble3D val="0"/>
            <c:spPr>
              <a:ln>
                <a:solidFill>
                  <a:schemeClr val="tx1"/>
                </a:solidFill>
                <a:prstDash val="sysDot"/>
              </a:ln>
            </c:spPr>
            <c:extLst>
              <c:ext xmlns:c16="http://schemas.microsoft.com/office/drawing/2014/chart" uri="{C3380CC4-5D6E-409C-BE32-E72D297353CC}">
                <c16:uniqueId val="{00000008-ED02-4847-BFAA-26EDD997745B}"/>
              </c:ext>
            </c:extLst>
          </c:dPt>
          <c:dPt>
            <c:idx val="4"/>
            <c:bubble3D val="0"/>
            <c:spPr>
              <a:ln>
                <a:solidFill>
                  <a:schemeClr val="tx1"/>
                </a:solidFill>
                <a:prstDash val="solid"/>
              </a:ln>
            </c:spPr>
            <c:extLst>
              <c:ext xmlns:c16="http://schemas.microsoft.com/office/drawing/2014/chart" uri="{C3380CC4-5D6E-409C-BE32-E72D297353CC}">
                <c16:uniqueId val="{0000000E-9FD1-4E42-A4C7-4CECFE53966E}"/>
              </c:ext>
            </c:extLst>
          </c:dPt>
          <c:dPt>
            <c:idx val="5"/>
            <c:bubble3D val="0"/>
            <c:spPr>
              <a:ln>
                <a:solidFill>
                  <a:schemeClr val="tx1"/>
                </a:solidFill>
                <a:prstDash val="solid"/>
              </a:ln>
            </c:spPr>
            <c:extLst>
              <c:ext xmlns:c16="http://schemas.microsoft.com/office/drawing/2014/chart" uri="{C3380CC4-5D6E-409C-BE32-E72D297353CC}">
                <c16:uniqueId val="{00000014-1FAB-438B-B32A-7AE25DBE87A7}"/>
              </c:ext>
            </c:extLst>
          </c:dPt>
          <c:dPt>
            <c:idx val="9"/>
            <c:marker>
              <c:spPr>
                <a:solidFill>
                  <a:schemeClr val="tx1"/>
                </a:solidFill>
                <a:ln>
                  <a:prstDash val="sysDot"/>
                </a:ln>
              </c:spPr>
            </c:marker>
            <c:bubble3D val="0"/>
            <c:spPr>
              <a:ln>
                <a:solidFill>
                  <a:schemeClr val="tx1"/>
                </a:solidFill>
                <a:prstDash val="solid"/>
              </a:ln>
            </c:spPr>
            <c:extLst>
              <c:ext xmlns:c16="http://schemas.microsoft.com/office/drawing/2014/chart" uri="{C3380CC4-5D6E-409C-BE32-E72D297353CC}">
                <c16:uniqueId val="{00000001-A7F4-49F9-8BC5-007155A175DA}"/>
              </c:ext>
            </c:extLst>
          </c:dPt>
          <c:dPt>
            <c:idx val="10"/>
            <c:bubble3D val="0"/>
            <c:spPr>
              <a:ln>
                <a:solidFill>
                  <a:schemeClr val="tx1"/>
                </a:solidFill>
                <a:prstDash val="solid"/>
              </a:ln>
            </c:spPr>
            <c:extLst>
              <c:ext xmlns:c16="http://schemas.microsoft.com/office/drawing/2014/chart" uri="{C3380CC4-5D6E-409C-BE32-E72D297353CC}">
                <c16:uniqueId val="{00000002-6CA7-4B9D-A24B-498F4E161742}"/>
              </c:ext>
            </c:extLst>
          </c:dPt>
          <c:dPt>
            <c:idx val="12"/>
            <c:bubble3D val="0"/>
            <c:spPr>
              <a:ln>
                <a:solidFill>
                  <a:schemeClr val="tx1"/>
                </a:solidFill>
                <a:prstDash val="sysDot"/>
              </a:ln>
            </c:spPr>
            <c:extLst>
              <c:ext xmlns:c16="http://schemas.microsoft.com/office/drawing/2014/chart" uri="{C3380CC4-5D6E-409C-BE32-E72D297353CC}">
                <c16:uniqueId val="{0000000A-C12F-4320-972D-24DF918132FC}"/>
              </c:ext>
            </c:extLst>
          </c:dPt>
          <c:dPt>
            <c:idx val="13"/>
            <c:bubble3D val="0"/>
            <c:spPr>
              <a:ln>
                <a:solidFill>
                  <a:schemeClr val="tx1"/>
                </a:solidFill>
                <a:prstDash val="sysDot"/>
              </a:ln>
            </c:spPr>
            <c:extLst>
              <c:ext xmlns:c16="http://schemas.microsoft.com/office/drawing/2014/chart" uri="{C3380CC4-5D6E-409C-BE32-E72D297353CC}">
                <c16:uniqueId val="{0000000A-B39D-4DDD-B6BE-9FE66F709075}"/>
              </c:ext>
            </c:extLst>
          </c:dPt>
          <c:dPt>
            <c:idx val="14"/>
            <c:bubble3D val="0"/>
            <c:spPr>
              <a:ln>
                <a:solidFill>
                  <a:schemeClr val="tx1"/>
                </a:solidFill>
                <a:prstDash val="sysDot"/>
              </a:ln>
            </c:spPr>
            <c:extLst>
              <c:ext xmlns:c16="http://schemas.microsoft.com/office/drawing/2014/chart" uri="{C3380CC4-5D6E-409C-BE32-E72D297353CC}">
                <c16:uniqueId val="{0000000B-B39D-4DDD-B6BE-9FE66F709075}"/>
              </c:ext>
            </c:extLst>
          </c:dPt>
          <c:dLbls>
            <c:numFmt formatCode="0.00%" sourceLinked="0"/>
            <c:spPr>
              <a:noFill/>
              <a:ln>
                <a:noFill/>
              </a:ln>
              <a:effectLst/>
            </c:spPr>
            <c:txPr>
              <a:bodyPr/>
              <a:lstStyle/>
              <a:p>
                <a:pPr>
                  <a:defRPr sz="1000" b="1" baseline="0">
                    <a:latin typeface="Times New Roman" panose="02020603050405020304" pitchFamily="18" charset="0"/>
                    <a:cs typeface="Times New Roman" panose="02020603050405020304" pitchFamily="18"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Sheet1!$A$8:$A$18</c:f>
              <c:strCache>
                <c:ptCount val="11"/>
                <c:pt idx="0">
                  <c:v>2010-11</c:v>
                </c:pt>
                <c:pt idx="1">
                  <c:v>2011-12</c:v>
                </c:pt>
                <c:pt idx="2">
                  <c:v>2012-13 </c:v>
                </c:pt>
                <c:pt idx="3">
                  <c:v>2013-14 </c:v>
                </c:pt>
                <c:pt idx="4">
                  <c:v>2014-15</c:v>
                </c:pt>
                <c:pt idx="5">
                  <c:v>2015-16</c:v>
                </c:pt>
                <c:pt idx="6">
                  <c:v>2016-17</c:v>
                </c:pt>
                <c:pt idx="7">
                  <c:v>2017-18 </c:v>
                </c:pt>
                <c:pt idx="8">
                  <c:v>2018-19</c:v>
                </c:pt>
                <c:pt idx="9">
                  <c:v>2019-20</c:v>
                </c:pt>
                <c:pt idx="10">
                  <c:v>2020-21 Projected</c:v>
                </c:pt>
              </c:strCache>
            </c:strRef>
          </c:cat>
          <c:val>
            <c:numRef>
              <c:f>Sheet1!$F$8:$F$18</c:f>
              <c:numCache>
                <c:formatCode>0.00%</c:formatCode>
                <c:ptCount val="11"/>
                <c:pt idx="0">
                  <c:v>0.1447855922189967</c:v>
                </c:pt>
                <c:pt idx="1">
                  <c:v>0.18094700612101858</c:v>
                </c:pt>
                <c:pt idx="2">
                  <c:v>0.16764104672734945</c:v>
                </c:pt>
                <c:pt idx="3">
                  <c:v>0.16047544261711816</c:v>
                </c:pt>
                <c:pt idx="4">
                  <c:v>0.15081201403760869</c:v>
                </c:pt>
                <c:pt idx="5">
                  <c:v>0.15352999810393106</c:v>
                </c:pt>
                <c:pt idx="6">
                  <c:v>0.16861485720955563</c:v>
                </c:pt>
                <c:pt idx="7">
                  <c:v>0.16746016702502553</c:v>
                </c:pt>
                <c:pt idx="8">
                  <c:v>0.16532415679516146</c:v>
                </c:pt>
                <c:pt idx="9">
                  <c:v>0.16580386498536995</c:v>
                </c:pt>
                <c:pt idx="10">
                  <c:v>0.19237764298294208</c:v>
                </c:pt>
              </c:numCache>
            </c:numRef>
          </c:val>
          <c:smooth val="0"/>
          <c:extLst>
            <c:ext xmlns:c16="http://schemas.microsoft.com/office/drawing/2014/chart" uri="{C3380CC4-5D6E-409C-BE32-E72D297353CC}">
              <c16:uniqueId val="{00000002-A7F4-49F9-8BC5-007155A175DA}"/>
            </c:ext>
          </c:extLst>
        </c:ser>
        <c:dLbls>
          <c:showLegendKey val="0"/>
          <c:showVal val="0"/>
          <c:showCatName val="0"/>
          <c:showSerName val="0"/>
          <c:showPercent val="0"/>
          <c:showBubbleSize val="0"/>
        </c:dLbls>
        <c:marker val="1"/>
        <c:smooth val="0"/>
        <c:axId val="285881400"/>
        <c:axId val="285881792"/>
      </c:lineChart>
      <c:catAx>
        <c:axId val="285881400"/>
        <c:scaling>
          <c:orientation val="minMax"/>
        </c:scaling>
        <c:delete val="0"/>
        <c:axPos val="b"/>
        <c:numFmt formatCode="General" sourceLinked="1"/>
        <c:majorTickMark val="out"/>
        <c:minorTickMark val="none"/>
        <c:tickLblPos val="nextTo"/>
        <c:txPr>
          <a:bodyPr/>
          <a:lstStyle/>
          <a:p>
            <a:pPr>
              <a:defRPr sz="1400" baseline="0">
                <a:latin typeface="Times New Roman" panose="02020603050405020304" pitchFamily="18" charset="0"/>
                <a:cs typeface="Times New Roman" panose="02020603050405020304" pitchFamily="18" charset="0"/>
              </a:defRPr>
            </a:pPr>
            <a:endParaRPr lang="en-US"/>
          </a:p>
        </c:txPr>
        <c:crossAx val="285881792"/>
        <c:crosses val="autoZero"/>
        <c:auto val="1"/>
        <c:lblAlgn val="ctr"/>
        <c:lblOffset val="100"/>
        <c:noMultiLvlLbl val="0"/>
      </c:catAx>
      <c:valAx>
        <c:axId val="285881792"/>
        <c:scaling>
          <c:orientation val="minMax"/>
          <c:min val="3.0000000000000006E-2"/>
        </c:scaling>
        <c:delete val="0"/>
        <c:axPos val="l"/>
        <c:majorGridlines/>
        <c:numFmt formatCode="0.00%" sourceLinked="1"/>
        <c:majorTickMark val="out"/>
        <c:minorTickMark val="none"/>
        <c:tickLblPos val="nextTo"/>
        <c:spPr>
          <a:ln>
            <a:solidFill>
              <a:schemeClr val="tx1">
                <a:lumMod val="15000"/>
                <a:lumOff val="85000"/>
                <a:alpha val="99000"/>
              </a:schemeClr>
            </a:solidFill>
          </a:ln>
        </c:spPr>
        <c:txPr>
          <a:bodyPr/>
          <a:lstStyle/>
          <a:p>
            <a:pPr>
              <a:defRPr sz="1400" baseline="0">
                <a:solidFill>
                  <a:schemeClr val="tx1"/>
                </a:solidFill>
                <a:latin typeface="Times New Roman" panose="02020603050405020304" pitchFamily="18" charset="0"/>
                <a:cs typeface="Times New Roman" panose="02020603050405020304" pitchFamily="18" charset="0"/>
              </a:defRPr>
            </a:pPr>
            <a:endParaRPr lang="en-US"/>
          </a:p>
        </c:txPr>
        <c:crossAx val="285881400"/>
        <c:crosses val="autoZero"/>
        <c:crossBetween val="between"/>
      </c:valAx>
      <c:spPr>
        <a:noFill/>
        <a:ln w="25400">
          <a:noFill/>
        </a:ln>
      </c:spPr>
    </c:plotArea>
    <c:plotVisOnly val="1"/>
    <c:dispBlanksAs val="gap"/>
    <c:showDLblsOverMax val="0"/>
  </c:chart>
  <c:txPr>
    <a:bodyPr/>
    <a:lstStyle/>
    <a:p>
      <a:pPr>
        <a:defRPr sz="1799"/>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aseline="0">
                <a:solidFill>
                  <a:schemeClr val="tx1"/>
                </a:solidFill>
                <a:latin typeface="Times New Roman" panose="02020603050405020304" pitchFamily="18" charset="0"/>
                <a:cs typeface="Times New Roman" panose="02020603050405020304" pitchFamily="18" charset="0"/>
              </a:defRPr>
            </a:pPr>
            <a:r>
              <a:rPr lang="en-US" baseline="0" dirty="0">
                <a:solidFill>
                  <a:schemeClr val="tx1"/>
                </a:solidFill>
                <a:latin typeface="Times New Roman" panose="02020603050405020304" pitchFamily="18" charset="0"/>
                <a:cs typeface="Times New Roman" panose="02020603050405020304" pitchFamily="18" charset="0"/>
              </a:rPr>
              <a:t>Enrollment (FTE) History</a:t>
            </a:r>
          </a:p>
        </c:rich>
      </c:tx>
      <c:overlay val="0"/>
    </c:title>
    <c:autoTitleDeleted val="0"/>
    <c:plotArea>
      <c:layout>
        <c:manualLayout>
          <c:layoutTarget val="inner"/>
          <c:xMode val="edge"/>
          <c:yMode val="edge"/>
          <c:x val="0.15779491105278506"/>
          <c:y val="0.1545136154855643"/>
          <c:w val="0.82123238067463789"/>
          <c:h val="0.57353066094010974"/>
        </c:manualLayout>
      </c:layout>
      <c:lineChart>
        <c:grouping val="standard"/>
        <c:varyColors val="0"/>
        <c:ser>
          <c:idx val="0"/>
          <c:order val="0"/>
          <c:tx>
            <c:strRef>
              <c:f>Sheet1!$B$1</c:f>
              <c:strCache>
                <c:ptCount val="1"/>
                <c:pt idx="0">
                  <c:v>Pupil Count</c:v>
                </c:pt>
              </c:strCache>
            </c:strRef>
          </c:tx>
          <c:spPr>
            <a:ln>
              <a:solidFill>
                <a:schemeClr val="tx1"/>
              </a:solidFill>
            </a:ln>
          </c:spPr>
          <c:marker>
            <c:spPr>
              <a:solidFill>
                <a:schemeClr val="tx1"/>
              </a:solidFill>
            </c:spPr>
          </c:marker>
          <c:dPt>
            <c:idx val="5"/>
            <c:marker>
              <c:spPr>
                <a:solidFill>
                  <a:schemeClr val="tx1"/>
                </a:solidFill>
                <a:ln>
                  <a:prstDash val="sysDot"/>
                </a:ln>
              </c:spPr>
            </c:marker>
            <c:bubble3D val="0"/>
            <c:spPr>
              <a:ln>
                <a:solidFill>
                  <a:schemeClr val="tx1"/>
                </a:solidFill>
                <a:prstDash val="solid"/>
              </a:ln>
            </c:spPr>
            <c:extLst>
              <c:ext xmlns:c16="http://schemas.microsoft.com/office/drawing/2014/chart" uri="{C3380CC4-5D6E-409C-BE32-E72D297353CC}">
                <c16:uniqueId val="{00000000-FF8A-49FE-BB0D-ED5686B9056F}"/>
              </c:ext>
            </c:extLst>
          </c:dPt>
          <c:dPt>
            <c:idx val="6"/>
            <c:bubble3D val="0"/>
            <c:spPr>
              <a:ln>
                <a:solidFill>
                  <a:schemeClr val="tx1"/>
                </a:solidFill>
                <a:prstDash val="sysDot"/>
              </a:ln>
            </c:spPr>
            <c:extLst>
              <c:ext xmlns:c16="http://schemas.microsoft.com/office/drawing/2014/chart" uri="{C3380CC4-5D6E-409C-BE32-E72D297353CC}">
                <c16:uniqueId val="{00000000-9586-45C3-B3AB-BA0538C073B0}"/>
              </c:ext>
            </c:extLst>
          </c:dPt>
          <c:dLbls>
            <c:dLbl>
              <c:idx val="6"/>
              <c:layout>
                <c:manualLayout>
                  <c:x val="-3.3653045524481957E-2"/>
                  <c:y val="-3.19505558128763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86-45C3-B3AB-BA0538C073B0}"/>
                </c:ext>
              </c:extLst>
            </c:dLbl>
            <c:dLbl>
              <c:idx val="8"/>
              <c:layout>
                <c:manualLayout>
                  <c:x val="-5.2331206444022081E-2"/>
                  <c:y val="-4.57652111667859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586-45C3-B3AB-BA0538C073B0}"/>
                </c:ext>
              </c:extLst>
            </c:dLbl>
            <c:numFmt formatCode="#,##0" sourceLinked="0"/>
            <c:spPr>
              <a:noFill/>
              <a:ln>
                <a:noFill/>
              </a:ln>
              <a:effectLst/>
            </c:spPr>
            <c:txPr>
              <a:bodyPr/>
              <a:lstStyle/>
              <a:p>
                <a:pPr>
                  <a:defRPr sz="1200" baseline="0">
                    <a:latin typeface="Times New Roman" panose="02020603050405020304" pitchFamily="18" charset="0"/>
                    <a:cs typeface="Times New Roman" panose="02020603050405020304" pitchFamily="18"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Sheet1!$A$11:$A$18</c:f>
              <c:strCache>
                <c:ptCount val="8"/>
                <c:pt idx="0">
                  <c:v>2015-16</c:v>
                </c:pt>
                <c:pt idx="1">
                  <c:v>2016-17</c:v>
                </c:pt>
                <c:pt idx="2">
                  <c:v>2017-18</c:v>
                </c:pt>
                <c:pt idx="3">
                  <c:v>2018-19</c:v>
                </c:pt>
                <c:pt idx="4">
                  <c:v>2019-20</c:v>
                </c:pt>
                <c:pt idx="5">
                  <c:v>2020-21</c:v>
                </c:pt>
                <c:pt idx="6">
                  <c:v>2020-21 Super Blend</c:v>
                </c:pt>
                <c:pt idx="7">
                  <c:v>2021-22 Projected </c:v>
                </c:pt>
              </c:strCache>
            </c:strRef>
          </c:cat>
          <c:val>
            <c:numRef>
              <c:f>Sheet1!$B$11:$B$18</c:f>
              <c:numCache>
                <c:formatCode>General</c:formatCode>
                <c:ptCount val="8"/>
                <c:pt idx="0">
                  <c:v>12716.93</c:v>
                </c:pt>
                <c:pt idx="1">
                  <c:v>12877.68</c:v>
                </c:pt>
                <c:pt idx="2">
                  <c:v>13080.89</c:v>
                </c:pt>
                <c:pt idx="3">
                  <c:v>13096</c:v>
                </c:pt>
                <c:pt idx="4">
                  <c:v>13111</c:v>
                </c:pt>
                <c:pt idx="5">
                  <c:v>12809</c:v>
                </c:pt>
                <c:pt idx="6">
                  <c:v>13070</c:v>
                </c:pt>
                <c:pt idx="7">
                  <c:v>12900</c:v>
                </c:pt>
              </c:numCache>
            </c:numRef>
          </c:val>
          <c:smooth val="0"/>
          <c:extLst>
            <c:ext xmlns:c16="http://schemas.microsoft.com/office/drawing/2014/chart" uri="{C3380CC4-5D6E-409C-BE32-E72D297353CC}">
              <c16:uniqueId val="{00000002-9586-45C3-B3AB-BA0538C073B0}"/>
            </c:ext>
          </c:extLst>
        </c:ser>
        <c:dLbls>
          <c:showLegendKey val="0"/>
          <c:showVal val="0"/>
          <c:showCatName val="0"/>
          <c:showSerName val="0"/>
          <c:showPercent val="0"/>
          <c:showBubbleSize val="0"/>
        </c:dLbls>
        <c:marker val="1"/>
        <c:smooth val="0"/>
        <c:axId val="327623904"/>
        <c:axId val="327624464"/>
      </c:lineChart>
      <c:catAx>
        <c:axId val="327623904"/>
        <c:scaling>
          <c:orientation val="minMax"/>
        </c:scaling>
        <c:delete val="0"/>
        <c:axPos val="b"/>
        <c:numFmt formatCode="General" sourceLinked="1"/>
        <c:majorTickMark val="out"/>
        <c:minorTickMark val="none"/>
        <c:tickLblPos val="nextTo"/>
        <c:txPr>
          <a:bodyPr/>
          <a:lstStyle/>
          <a:p>
            <a:pPr>
              <a:defRPr sz="1400" baseline="0">
                <a:latin typeface="Times New Roman" panose="02020603050405020304" pitchFamily="18" charset="0"/>
                <a:cs typeface="Times New Roman" panose="02020603050405020304" pitchFamily="18" charset="0"/>
              </a:defRPr>
            </a:pPr>
            <a:endParaRPr lang="en-US"/>
          </a:p>
        </c:txPr>
        <c:crossAx val="327624464"/>
        <c:crosses val="autoZero"/>
        <c:auto val="1"/>
        <c:lblAlgn val="ctr"/>
        <c:lblOffset val="100"/>
        <c:noMultiLvlLbl val="0"/>
      </c:catAx>
      <c:valAx>
        <c:axId val="327624464"/>
        <c:scaling>
          <c:orientation val="minMax"/>
        </c:scaling>
        <c:delete val="0"/>
        <c:axPos val="l"/>
        <c:majorGridlines/>
        <c:numFmt formatCode="#,##0" sourceLinked="0"/>
        <c:majorTickMark val="out"/>
        <c:minorTickMark val="none"/>
        <c:tickLblPos val="nextTo"/>
        <c:txPr>
          <a:bodyPr/>
          <a:lstStyle/>
          <a:p>
            <a:pPr>
              <a:defRPr sz="1400" baseline="0">
                <a:solidFill>
                  <a:schemeClr val="tx1"/>
                </a:solidFill>
                <a:latin typeface="Times New Roman" panose="02020603050405020304" pitchFamily="18" charset="0"/>
                <a:cs typeface="Times New Roman" panose="02020603050405020304" pitchFamily="18" charset="0"/>
              </a:defRPr>
            </a:pPr>
            <a:endParaRPr lang="en-US"/>
          </a:p>
        </c:txPr>
        <c:crossAx val="327623904"/>
        <c:crosses val="autoZero"/>
        <c:crossBetween val="between"/>
      </c:valAx>
      <c:spPr>
        <a:noFill/>
        <a:ln w="25392">
          <a:noFill/>
        </a:ln>
      </c:spPr>
    </c:plotArea>
    <c:plotVisOnly val="1"/>
    <c:dispBlanksAs val="gap"/>
    <c:showDLblsOverMax val="0"/>
  </c:chart>
  <c:txPr>
    <a:bodyPr/>
    <a:lstStyle/>
    <a:p>
      <a:pPr>
        <a:defRPr sz="1799"/>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2800" baseline="0" dirty="0">
                <a:solidFill>
                  <a:schemeClr val="tx1"/>
                </a:solidFill>
                <a:latin typeface="Times New Roman" panose="02020603050405020304" pitchFamily="18" charset="0"/>
                <a:cs typeface="Times New Roman" panose="02020603050405020304" pitchFamily="18" charset="0"/>
              </a:rPr>
              <a:t>Foundation Allowance History</a:t>
            </a:r>
          </a:p>
        </c:rich>
      </c:tx>
      <c:overlay val="0"/>
      <c:spPr>
        <a:noFill/>
        <a:ln>
          <a:noFill/>
        </a:ln>
        <a:effectLst/>
      </c:spPr>
      <c:txPr>
        <a:bodyPr rot="0" spcFirstLastPara="1" vertOverflow="ellipsis" vert="horz" wrap="square" anchor="ctr" anchorCtr="1"/>
        <a:lstStyle/>
        <a:p>
          <a:pPr>
            <a:defRPr sz="28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5635815458412525"/>
          <c:y val="0.15451369635133635"/>
          <c:w val="0.82123238067463789"/>
          <c:h val="0.57353066094010974"/>
        </c:manualLayout>
      </c:layout>
      <c:barChart>
        <c:barDir val="col"/>
        <c:grouping val="stacked"/>
        <c:varyColors val="0"/>
        <c:ser>
          <c:idx val="0"/>
          <c:order val="0"/>
          <c:tx>
            <c:strRef>
              <c:f>Sheet1!$B$1</c:f>
              <c:strCache>
                <c:ptCount val="1"/>
                <c:pt idx="0">
                  <c:v>Foundation Allowance</c:v>
                </c:pt>
              </c:strCache>
            </c:strRef>
          </c:tx>
          <c:spPr>
            <a:solidFill>
              <a:schemeClr val="accent1"/>
            </a:solidFill>
            <a:ln>
              <a:noFill/>
            </a:ln>
            <a:effectLst/>
          </c:spPr>
          <c:invertIfNegative val="0"/>
          <c:dPt>
            <c:idx val="6"/>
            <c:invertIfNegative val="0"/>
            <c:bubble3D val="0"/>
            <c:spPr>
              <a:solidFill>
                <a:schemeClr val="accent1"/>
              </a:solidFill>
              <a:ln>
                <a:noFill/>
              </a:ln>
              <a:effectLst/>
            </c:spPr>
            <c:extLst>
              <c:ext xmlns:c16="http://schemas.microsoft.com/office/drawing/2014/chart" uri="{C3380CC4-5D6E-409C-BE32-E72D297353CC}">
                <c16:uniqueId val="{00000004-CA6B-408F-8CE4-0353012F2F46}"/>
              </c:ext>
            </c:extLst>
          </c:dPt>
          <c:dPt>
            <c:idx val="9"/>
            <c:invertIfNegative val="0"/>
            <c:bubble3D val="0"/>
            <c:spPr>
              <a:solidFill>
                <a:schemeClr val="accent1"/>
              </a:solidFill>
              <a:ln>
                <a:noFill/>
              </a:ln>
              <a:effectLst/>
            </c:spPr>
            <c:extLst>
              <c:ext xmlns:c16="http://schemas.microsoft.com/office/drawing/2014/chart" uri="{C3380CC4-5D6E-409C-BE32-E72D297353CC}">
                <c16:uniqueId val="{00000002-0F86-48E7-82EB-B141730BF5D4}"/>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01-C79D-42B7-A990-2CCC76327B99}"/>
              </c:ext>
            </c:extLst>
          </c:dPt>
          <c:dPt>
            <c:idx val="12"/>
            <c:invertIfNegative val="0"/>
            <c:bubble3D val="0"/>
            <c: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a:effectLst/>
            </c:spPr>
            <c:extLst>
              <c:ext xmlns:c16="http://schemas.microsoft.com/office/drawing/2014/chart" uri="{C3380CC4-5D6E-409C-BE32-E72D297353CC}">
                <c16:uniqueId val="{00000006-30E7-4C0D-BABE-D29B9F6DA174}"/>
              </c:ext>
            </c:extLst>
          </c:dPt>
          <c:dPt>
            <c:idx val="13"/>
            <c:invertIfNegative val="0"/>
            <c:bubble3D val="0"/>
            <c: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a:effectLst/>
            </c:spPr>
            <c:extLst>
              <c:ext xmlns:c16="http://schemas.microsoft.com/office/drawing/2014/chart" uri="{C3380CC4-5D6E-409C-BE32-E72D297353CC}">
                <c16:uniqueId val="{00000007-30E7-4C0D-BABE-D29B9F6DA174}"/>
              </c:ext>
            </c:extLst>
          </c:dPt>
          <c:dPt>
            <c:idx val="14"/>
            <c:invertIfNegative val="0"/>
            <c:bubble3D val="0"/>
            <c: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a:effectLst/>
            </c:spPr>
            <c:extLst>
              <c:ext xmlns:c16="http://schemas.microsoft.com/office/drawing/2014/chart" uri="{C3380CC4-5D6E-409C-BE32-E72D297353CC}">
                <c16:uniqueId val="{00000008-30E7-4C0D-BABE-D29B9F6DA174}"/>
              </c:ext>
            </c:extLst>
          </c:dPt>
          <c:dLbls>
            <c:numFmt formatCode="\$#,##0" sourceLinked="0"/>
            <c:spPr>
              <a:noFill/>
              <a:ln>
                <a:noFill/>
              </a:ln>
              <a:effectLst/>
            </c:spPr>
            <c:txPr>
              <a:bodyPr rot="5400000" spcFirstLastPara="1" vertOverflow="ellipsis" wrap="square" anchor="ctr" anchorCtr="1"/>
              <a:lstStyle/>
              <a:p>
                <a:pPr>
                  <a:defRPr sz="1200" b="1" i="0" u="none" strike="noStrike" kern="1200" baseline="0">
                    <a:ln>
                      <a:noFill/>
                    </a:ln>
                    <a:solidFill>
                      <a:schemeClr val="tx1"/>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2010-11</c:v>
                </c:pt>
                <c:pt idx="1">
                  <c:v>2011-12</c:v>
                </c:pt>
                <c:pt idx="2">
                  <c:v>2012-13 </c:v>
                </c:pt>
                <c:pt idx="3">
                  <c:v>2013-14 </c:v>
                </c:pt>
                <c:pt idx="4">
                  <c:v>2014-15</c:v>
                </c:pt>
                <c:pt idx="5">
                  <c:v>2015-16</c:v>
                </c:pt>
                <c:pt idx="6">
                  <c:v>2016-17 </c:v>
                </c:pt>
                <c:pt idx="7">
                  <c:v>2017-18 </c:v>
                </c:pt>
                <c:pt idx="8">
                  <c:v>2018-19</c:v>
                </c:pt>
                <c:pt idx="9">
                  <c:v>2019-20</c:v>
                </c:pt>
                <c:pt idx="10">
                  <c:v>2020-21</c:v>
                </c:pt>
                <c:pt idx="11">
                  <c:v>2021-22 Projected</c:v>
                </c:pt>
              </c:strCache>
            </c:strRef>
          </c:cat>
          <c:val>
            <c:numRef>
              <c:f>Sheet1!$B$2:$B$13</c:f>
              <c:numCache>
                <c:formatCode>_("$"* #,##0.00_);_("$"* \(#,##0.00\);_("$"* "-"??_);_(@_)</c:formatCode>
                <c:ptCount val="12"/>
                <c:pt idx="0">
                  <c:v>9275</c:v>
                </c:pt>
                <c:pt idx="1">
                  <c:v>8805</c:v>
                </c:pt>
                <c:pt idx="2">
                  <c:v>8805</c:v>
                </c:pt>
                <c:pt idx="3">
                  <c:v>8835</c:v>
                </c:pt>
                <c:pt idx="4">
                  <c:v>8885</c:v>
                </c:pt>
                <c:pt idx="5">
                  <c:v>8955</c:v>
                </c:pt>
                <c:pt idx="6">
                  <c:v>8964</c:v>
                </c:pt>
                <c:pt idx="7">
                  <c:v>9075</c:v>
                </c:pt>
                <c:pt idx="8">
                  <c:v>9195</c:v>
                </c:pt>
                <c:pt idx="9">
                  <c:v>9315</c:v>
                </c:pt>
                <c:pt idx="10">
                  <c:v>9315</c:v>
                </c:pt>
                <c:pt idx="11">
                  <c:v>9478</c:v>
                </c:pt>
              </c:numCache>
            </c:numRef>
          </c:val>
          <c:extLst>
            <c:ext xmlns:c16="http://schemas.microsoft.com/office/drawing/2014/chart" uri="{C3380CC4-5D6E-409C-BE32-E72D297353CC}">
              <c16:uniqueId val="{00000002-C79D-42B7-A990-2CCC76327B99}"/>
            </c:ext>
          </c:extLst>
        </c:ser>
        <c:ser>
          <c:idx val="1"/>
          <c:order val="1"/>
          <c:tx>
            <c:strRef>
              <c:f>Sheet1!$C$1</c:f>
              <c:strCache>
                <c:ptCount val="1"/>
                <c:pt idx="0">
                  <c:v>20J / M</c:v>
                </c:pt>
              </c:strCache>
            </c:strRef>
          </c:tx>
          <c:spPr>
            <a:solidFill>
              <a:schemeClr val="accent2"/>
            </a:solidFill>
            <a:ln>
              <a:noFill/>
            </a:ln>
            <a:effectLst/>
          </c:spPr>
          <c:invertIfNegative val="0"/>
          <c:dLbls>
            <c:dLbl>
              <c:idx val="10"/>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79D-42B7-A990-2CCC76327B99}"/>
                </c:ext>
              </c:extLst>
            </c:dLbl>
            <c:spPr>
              <a:noFill/>
              <a:ln>
                <a:noFill/>
              </a:ln>
              <a:effectLst/>
            </c:spPr>
            <c:txPr>
              <a:bodyPr rot="5400000" spcFirstLastPara="1" vertOverflow="ellipsis"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Sheet1!$A$2:$A$13</c:f>
              <c:strCache>
                <c:ptCount val="12"/>
                <c:pt idx="0">
                  <c:v>2010-11</c:v>
                </c:pt>
                <c:pt idx="1">
                  <c:v>2011-12</c:v>
                </c:pt>
                <c:pt idx="2">
                  <c:v>2012-13 </c:v>
                </c:pt>
                <c:pt idx="3">
                  <c:v>2013-14 </c:v>
                </c:pt>
                <c:pt idx="4">
                  <c:v>2014-15</c:v>
                </c:pt>
                <c:pt idx="5">
                  <c:v>2015-16</c:v>
                </c:pt>
                <c:pt idx="6">
                  <c:v>2016-17 </c:v>
                </c:pt>
                <c:pt idx="7">
                  <c:v>2017-18 </c:v>
                </c:pt>
                <c:pt idx="8">
                  <c:v>2018-19</c:v>
                </c:pt>
                <c:pt idx="9">
                  <c:v>2019-20</c:v>
                </c:pt>
                <c:pt idx="10">
                  <c:v>2020-21</c:v>
                </c:pt>
                <c:pt idx="11">
                  <c:v>2021-22 Projected</c:v>
                </c:pt>
              </c:strCache>
            </c:strRef>
          </c:cat>
          <c:val>
            <c:numRef>
              <c:f>Sheet1!$C$2:$C$13</c:f>
            </c:numRef>
          </c:val>
          <c:extLst>
            <c:ext xmlns:c16="http://schemas.microsoft.com/office/drawing/2014/chart" uri="{C3380CC4-5D6E-409C-BE32-E72D297353CC}">
              <c16:uniqueId val="{00000004-C79D-42B7-A990-2CCC76327B99}"/>
            </c:ext>
          </c:extLst>
        </c:ser>
        <c:dLbls>
          <c:showLegendKey val="0"/>
          <c:showVal val="0"/>
          <c:showCatName val="0"/>
          <c:showSerName val="0"/>
          <c:showPercent val="0"/>
          <c:showBubbleSize val="0"/>
        </c:dLbls>
        <c:gapWidth val="150"/>
        <c:overlap val="100"/>
        <c:axId val="285883752"/>
        <c:axId val="285884144"/>
      </c:barChart>
      <c:catAx>
        <c:axId val="285883752"/>
        <c:scaling>
          <c:orientation val="minMax"/>
        </c:scaling>
        <c:delete val="0"/>
        <c:axPos val="b"/>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2700000" spcFirstLastPara="1" vertOverflow="ellipsis"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285884144"/>
        <c:crosses val="autoZero"/>
        <c:auto val="1"/>
        <c:lblAlgn val="ctr"/>
        <c:lblOffset val="100"/>
        <c:noMultiLvlLbl val="0"/>
      </c:catAx>
      <c:valAx>
        <c:axId val="285884144"/>
        <c:scaling>
          <c:orientation val="minMax"/>
          <c:max val="9500"/>
        </c:scaling>
        <c:delete val="0"/>
        <c:axPos val="l"/>
        <c:majorGridlines>
          <c:spPr>
            <a:ln w="6350" cap="flat" cmpd="sng" algn="ctr">
              <a:solidFill>
                <a:schemeClr val="tx1">
                  <a:tint val="75000"/>
                </a:schemeClr>
              </a:solidFill>
              <a:prstDash val="solid"/>
              <a:round/>
            </a:ln>
            <a:effectLst/>
          </c:spPr>
        </c:majorGridlines>
        <c:numFmt formatCode="_(&quot;$&quot;* #,##0.00_);_(&quot;$&quot;* \(#,##0.00\);_(&quot;$&quot;* &quot;-&quot;??_);_(@_)"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285883752"/>
        <c:crosses val="autoZero"/>
        <c:crossBetween val="between"/>
      </c:valAx>
      <c:spPr>
        <a:noFill/>
        <a:ln w="25392">
          <a:noFill/>
        </a:ln>
        <a:effectLst/>
      </c:spPr>
    </c:plotArea>
    <c:plotVisOnly val="1"/>
    <c:dispBlanksAs val="gap"/>
    <c:showDLblsOverMax val="0"/>
  </c:chart>
  <c:spPr>
    <a:noFill/>
    <a:ln w="6350" cap="flat" cmpd="sng" algn="ctr">
      <a:noFill/>
      <a:prstDash val="solid"/>
      <a:miter lim="800000"/>
    </a:ln>
    <a:effectLst/>
  </c:spPr>
  <c:txPr>
    <a:bodyPr/>
    <a:lstStyle/>
    <a:p>
      <a:pPr>
        <a:defRPr sz="1799"/>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2738" name="Rectangle 2"/>
          <p:cNvSpPr>
            <a:spLocks noGrp="1" noChangeArrowheads="1"/>
          </p:cNvSpPr>
          <p:nvPr>
            <p:ph type="hdr" sz="quarter"/>
          </p:nvPr>
        </p:nvSpPr>
        <p:spPr bwMode="auto">
          <a:xfrm>
            <a:off x="12" y="0"/>
            <a:ext cx="3038475" cy="462120"/>
          </a:xfrm>
          <a:prstGeom prst="rect">
            <a:avLst/>
          </a:prstGeom>
          <a:noFill/>
          <a:ln w="9525">
            <a:noFill/>
            <a:miter lim="800000"/>
            <a:headEnd/>
            <a:tailEnd/>
          </a:ln>
          <a:effectLst/>
        </p:spPr>
        <p:txBody>
          <a:bodyPr vert="horz" wrap="square" lIns="93134" tIns="46567" rIns="93134" bIns="46567" numCol="1" anchor="t" anchorCtr="0" compatLnSpc="1">
            <a:prstTxWarp prst="textNoShape">
              <a:avLst/>
            </a:prstTxWarp>
          </a:bodyPr>
          <a:lstStyle>
            <a:lvl1pPr>
              <a:spcBef>
                <a:spcPct val="20000"/>
              </a:spcBef>
              <a:buFontTx/>
              <a:buNone/>
              <a:defRPr sz="1300">
                <a:latin typeface="Tahoma" pitchFamily="34" charset="0"/>
                <a:cs typeface="+mn-cs"/>
              </a:defRPr>
            </a:lvl1pPr>
          </a:lstStyle>
          <a:p>
            <a:pPr>
              <a:defRPr/>
            </a:pPr>
            <a:endParaRPr lang="en-US"/>
          </a:p>
        </p:txBody>
      </p:sp>
      <p:sp>
        <p:nvSpPr>
          <p:cNvPr id="372739" name="Rectangle 3"/>
          <p:cNvSpPr>
            <a:spLocks noGrp="1" noChangeArrowheads="1"/>
          </p:cNvSpPr>
          <p:nvPr>
            <p:ph type="dt" sz="quarter" idx="1"/>
          </p:nvPr>
        </p:nvSpPr>
        <p:spPr bwMode="auto">
          <a:xfrm>
            <a:off x="3971936" y="0"/>
            <a:ext cx="3038475" cy="462120"/>
          </a:xfrm>
          <a:prstGeom prst="rect">
            <a:avLst/>
          </a:prstGeom>
          <a:noFill/>
          <a:ln w="9525">
            <a:noFill/>
            <a:miter lim="800000"/>
            <a:headEnd/>
            <a:tailEnd/>
          </a:ln>
          <a:effectLst/>
        </p:spPr>
        <p:txBody>
          <a:bodyPr vert="horz" wrap="square" lIns="93134" tIns="46567" rIns="93134" bIns="46567" numCol="1" anchor="t" anchorCtr="0" compatLnSpc="1">
            <a:prstTxWarp prst="textNoShape">
              <a:avLst/>
            </a:prstTxWarp>
          </a:bodyPr>
          <a:lstStyle>
            <a:lvl1pPr algn="r">
              <a:spcBef>
                <a:spcPct val="20000"/>
              </a:spcBef>
              <a:buFontTx/>
              <a:buNone/>
              <a:defRPr sz="1300">
                <a:latin typeface="Tahoma" pitchFamily="34" charset="0"/>
                <a:cs typeface="+mn-cs"/>
              </a:defRPr>
            </a:lvl1pPr>
          </a:lstStyle>
          <a:p>
            <a:pPr>
              <a:defRPr/>
            </a:pPr>
            <a:endParaRPr lang="en-US"/>
          </a:p>
        </p:txBody>
      </p:sp>
      <p:sp>
        <p:nvSpPr>
          <p:cNvPr id="372740" name="Rectangle 4"/>
          <p:cNvSpPr>
            <a:spLocks noGrp="1" noChangeArrowheads="1"/>
          </p:cNvSpPr>
          <p:nvPr>
            <p:ph type="ftr" sz="quarter" idx="2"/>
          </p:nvPr>
        </p:nvSpPr>
        <p:spPr bwMode="auto">
          <a:xfrm>
            <a:off x="12" y="8773968"/>
            <a:ext cx="3038475" cy="462119"/>
          </a:xfrm>
          <a:prstGeom prst="rect">
            <a:avLst/>
          </a:prstGeom>
          <a:noFill/>
          <a:ln w="9525">
            <a:noFill/>
            <a:miter lim="800000"/>
            <a:headEnd/>
            <a:tailEnd/>
          </a:ln>
          <a:effectLst/>
        </p:spPr>
        <p:txBody>
          <a:bodyPr vert="horz" wrap="square" lIns="93134" tIns="46567" rIns="93134" bIns="46567" numCol="1" anchor="b" anchorCtr="0" compatLnSpc="1">
            <a:prstTxWarp prst="textNoShape">
              <a:avLst/>
            </a:prstTxWarp>
          </a:bodyPr>
          <a:lstStyle>
            <a:lvl1pPr>
              <a:spcBef>
                <a:spcPct val="20000"/>
              </a:spcBef>
              <a:buFontTx/>
              <a:buNone/>
              <a:defRPr sz="1300">
                <a:latin typeface="Tahoma" pitchFamily="34" charset="0"/>
                <a:cs typeface="+mn-cs"/>
              </a:defRPr>
            </a:lvl1pPr>
          </a:lstStyle>
          <a:p>
            <a:pPr>
              <a:defRPr/>
            </a:pPr>
            <a:r>
              <a:rPr lang="en-US"/>
              <a:t>Enrollment Projections - Why and How</a:t>
            </a:r>
          </a:p>
        </p:txBody>
      </p:sp>
      <p:sp>
        <p:nvSpPr>
          <p:cNvPr id="372741" name="Rectangle 5"/>
          <p:cNvSpPr>
            <a:spLocks noGrp="1" noChangeArrowheads="1"/>
          </p:cNvSpPr>
          <p:nvPr>
            <p:ph type="sldNum" sz="quarter" idx="3"/>
          </p:nvPr>
        </p:nvSpPr>
        <p:spPr bwMode="auto">
          <a:xfrm>
            <a:off x="3971936" y="8773968"/>
            <a:ext cx="3038475" cy="462119"/>
          </a:xfrm>
          <a:prstGeom prst="rect">
            <a:avLst/>
          </a:prstGeom>
          <a:noFill/>
          <a:ln w="9525">
            <a:noFill/>
            <a:miter lim="800000"/>
            <a:headEnd/>
            <a:tailEnd/>
          </a:ln>
          <a:effectLst/>
        </p:spPr>
        <p:txBody>
          <a:bodyPr vert="horz" wrap="square" lIns="93134" tIns="46567" rIns="93134" bIns="46567" numCol="1" anchor="b" anchorCtr="0" compatLnSpc="1">
            <a:prstTxWarp prst="textNoShape">
              <a:avLst/>
            </a:prstTxWarp>
          </a:bodyPr>
          <a:lstStyle>
            <a:lvl1pPr algn="r">
              <a:spcBef>
                <a:spcPct val="20000"/>
              </a:spcBef>
              <a:buFontTx/>
              <a:buNone/>
              <a:defRPr sz="1300">
                <a:latin typeface="Tahoma" pitchFamily="34" charset="0"/>
                <a:cs typeface="+mn-cs"/>
              </a:defRPr>
            </a:lvl1pPr>
          </a:lstStyle>
          <a:p>
            <a:pPr>
              <a:defRPr/>
            </a:pPr>
            <a:fld id="{D4EA7CEE-2394-4F9B-8C99-0BD898ABC9E8}" type="slidenum">
              <a:rPr lang="en-US"/>
              <a:pPr>
                <a:defRPr/>
              </a:pPr>
              <a:t>‹#›</a:t>
            </a:fld>
            <a:endParaRPr lang="en-US"/>
          </a:p>
        </p:txBody>
      </p:sp>
    </p:spTree>
    <p:extLst>
      <p:ext uri="{BB962C8B-B14F-4D97-AF65-F5344CB8AC3E}">
        <p14:creationId xmlns:p14="http://schemas.microsoft.com/office/powerpoint/2010/main" val="2048531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2510" name="Rectangle 14"/>
          <p:cNvSpPr>
            <a:spLocks noGrp="1" noChangeArrowheads="1"/>
          </p:cNvSpPr>
          <p:nvPr>
            <p:ph type="hdr" sz="quarter"/>
          </p:nvPr>
        </p:nvSpPr>
        <p:spPr bwMode="auto">
          <a:xfrm>
            <a:off x="12" y="0"/>
            <a:ext cx="3038475" cy="462120"/>
          </a:xfrm>
          <a:prstGeom prst="rect">
            <a:avLst/>
          </a:prstGeom>
          <a:noFill/>
          <a:ln w="9525">
            <a:noFill/>
            <a:miter lim="800000"/>
            <a:headEnd/>
            <a:tailEnd/>
          </a:ln>
          <a:effectLst/>
        </p:spPr>
        <p:txBody>
          <a:bodyPr vert="horz" wrap="square" lIns="93134" tIns="46567" rIns="93134" bIns="46567" numCol="1" anchor="t" anchorCtr="0" compatLnSpc="1">
            <a:prstTxWarp prst="textNoShape">
              <a:avLst/>
            </a:prstTxWarp>
          </a:bodyPr>
          <a:lstStyle>
            <a:lvl1pPr eaLnBrk="0" hangingPunct="0">
              <a:spcBef>
                <a:spcPct val="20000"/>
              </a:spcBef>
              <a:buFontTx/>
              <a:buNone/>
              <a:defRPr sz="1300">
                <a:latin typeface="Tahoma" pitchFamily="34" charset="0"/>
                <a:cs typeface="+mn-cs"/>
              </a:defRPr>
            </a:lvl1pPr>
          </a:lstStyle>
          <a:p>
            <a:pPr>
              <a:defRPr/>
            </a:pPr>
            <a:endParaRPr lang="en-US"/>
          </a:p>
        </p:txBody>
      </p:sp>
      <p:sp>
        <p:nvSpPr>
          <p:cNvPr id="27651" name="Rectangle 15"/>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2512" name="Rectangle 16"/>
          <p:cNvSpPr>
            <a:spLocks noGrp="1" noChangeArrowheads="1"/>
          </p:cNvSpPr>
          <p:nvPr>
            <p:ph type="body" sz="quarter" idx="3"/>
          </p:nvPr>
        </p:nvSpPr>
        <p:spPr bwMode="auto">
          <a:xfrm>
            <a:off x="935049" y="4386190"/>
            <a:ext cx="5140325" cy="4157496"/>
          </a:xfrm>
          <a:prstGeom prst="rect">
            <a:avLst/>
          </a:prstGeom>
          <a:noFill/>
          <a:ln w="9525">
            <a:noFill/>
            <a:miter lim="800000"/>
            <a:headEnd/>
            <a:tailEnd/>
          </a:ln>
          <a:effectLst/>
        </p:spPr>
        <p:txBody>
          <a:bodyPr vert="horz" wrap="square" lIns="93134" tIns="46567" rIns="93134" bIns="4656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62513" name="Rectangle 17"/>
          <p:cNvSpPr>
            <a:spLocks noGrp="1" noChangeArrowheads="1"/>
          </p:cNvSpPr>
          <p:nvPr>
            <p:ph type="dt" idx="1"/>
          </p:nvPr>
        </p:nvSpPr>
        <p:spPr bwMode="auto">
          <a:xfrm>
            <a:off x="3971936" y="0"/>
            <a:ext cx="3038475" cy="462120"/>
          </a:xfrm>
          <a:prstGeom prst="rect">
            <a:avLst/>
          </a:prstGeom>
          <a:noFill/>
          <a:ln w="9525">
            <a:noFill/>
            <a:miter lim="800000"/>
            <a:headEnd/>
            <a:tailEnd/>
          </a:ln>
          <a:effectLst/>
        </p:spPr>
        <p:txBody>
          <a:bodyPr vert="horz" wrap="square" lIns="93134" tIns="46567" rIns="93134" bIns="46567" numCol="1" anchor="t" anchorCtr="0" compatLnSpc="1">
            <a:prstTxWarp prst="textNoShape">
              <a:avLst/>
            </a:prstTxWarp>
          </a:bodyPr>
          <a:lstStyle>
            <a:lvl1pPr algn="r" eaLnBrk="0" hangingPunct="0">
              <a:spcBef>
                <a:spcPct val="20000"/>
              </a:spcBef>
              <a:buFontTx/>
              <a:buNone/>
              <a:defRPr sz="1300">
                <a:latin typeface="Tahoma" pitchFamily="34" charset="0"/>
                <a:cs typeface="+mn-cs"/>
              </a:defRPr>
            </a:lvl1pPr>
          </a:lstStyle>
          <a:p>
            <a:pPr>
              <a:defRPr/>
            </a:pPr>
            <a:endParaRPr lang="en-US"/>
          </a:p>
        </p:txBody>
      </p:sp>
      <p:sp>
        <p:nvSpPr>
          <p:cNvPr id="362514" name="Rectangle 18"/>
          <p:cNvSpPr>
            <a:spLocks noGrp="1" noChangeArrowheads="1"/>
          </p:cNvSpPr>
          <p:nvPr>
            <p:ph type="ftr" sz="quarter" idx="4"/>
          </p:nvPr>
        </p:nvSpPr>
        <p:spPr bwMode="auto">
          <a:xfrm>
            <a:off x="12" y="8773968"/>
            <a:ext cx="3038475" cy="462119"/>
          </a:xfrm>
          <a:prstGeom prst="rect">
            <a:avLst/>
          </a:prstGeom>
          <a:noFill/>
          <a:ln w="9525">
            <a:noFill/>
            <a:miter lim="800000"/>
            <a:headEnd/>
            <a:tailEnd/>
          </a:ln>
          <a:effectLst/>
        </p:spPr>
        <p:txBody>
          <a:bodyPr vert="horz" wrap="square" lIns="93134" tIns="46567" rIns="93134" bIns="46567" numCol="1" anchor="b" anchorCtr="0" compatLnSpc="1">
            <a:prstTxWarp prst="textNoShape">
              <a:avLst/>
            </a:prstTxWarp>
          </a:bodyPr>
          <a:lstStyle>
            <a:lvl1pPr eaLnBrk="0" hangingPunct="0">
              <a:spcBef>
                <a:spcPct val="20000"/>
              </a:spcBef>
              <a:buFontTx/>
              <a:buNone/>
              <a:defRPr sz="1300">
                <a:latin typeface="Tahoma" pitchFamily="34" charset="0"/>
                <a:cs typeface="+mn-cs"/>
              </a:defRPr>
            </a:lvl1pPr>
          </a:lstStyle>
          <a:p>
            <a:pPr>
              <a:defRPr/>
            </a:pPr>
            <a:endParaRPr lang="en-US"/>
          </a:p>
        </p:txBody>
      </p:sp>
      <p:sp>
        <p:nvSpPr>
          <p:cNvPr id="362515" name="Rectangle 19"/>
          <p:cNvSpPr>
            <a:spLocks noGrp="1" noChangeArrowheads="1"/>
          </p:cNvSpPr>
          <p:nvPr>
            <p:ph type="sldNum" sz="quarter" idx="5"/>
          </p:nvPr>
        </p:nvSpPr>
        <p:spPr bwMode="auto">
          <a:xfrm>
            <a:off x="3971936" y="8773968"/>
            <a:ext cx="3038475" cy="462119"/>
          </a:xfrm>
          <a:prstGeom prst="rect">
            <a:avLst/>
          </a:prstGeom>
          <a:noFill/>
          <a:ln w="9525">
            <a:noFill/>
            <a:miter lim="800000"/>
            <a:headEnd/>
            <a:tailEnd/>
          </a:ln>
          <a:effectLst/>
        </p:spPr>
        <p:txBody>
          <a:bodyPr vert="horz" wrap="square" lIns="93134" tIns="46567" rIns="93134" bIns="46567" numCol="1" anchor="b" anchorCtr="0" compatLnSpc="1">
            <a:prstTxWarp prst="textNoShape">
              <a:avLst/>
            </a:prstTxWarp>
          </a:bodyPr>
          <a:lstStyle>
            <a:lvl1pPr algn="r" eaLnBrk="0" hangingPunct="0">
              <a:spcBef>
                <a:spcPct val="20000"/>
              </a:spcBef>
              <a:buFontTx/>
              <a:buNone/>
              <a:defRPr sz="1300">
                <a:latin typeface="Tahoma" pitchFamily="34" charset="0"/>
                <a:cs typeface="+mn-cs"/>
              </a:defRPr>
            </a:lvl1pPr>
          </a:lstStyle>
          <a:p>
            <a:pPr>
              <a:defRPr/>
            </a:pPr>
            <a:fld id="{C4A85720-D93E-4351-AF84-D93DA6C7213A}" type="slidenum">
              <a:rPr lang="en-US"/>
              <a:pPr>
                <a:defRPr/>
              </a:pPr>
              <a:t>‹#›</a:t>
            </a:fld>
            <a:endParaRPr lang="en-US"/>
          </a:p>
        </p:txBody>
      </p:sp>
    </p:spTree>
    <p:extLst>
      <p:ext uri="{BB962C8B-B14F-4D97-AF65-F5344CB8AC3E}">
        <p14:creationId xmlns:p14="http://schemas.microsoft.com/office/powerpoint/2010/main" val="6316168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9"/>
          <p:cNvSpPr>
            <a:spLocks noGrp="1" noChangeArrowheads="1"/>
          </p:cNvSpPr>
          <p:nvPr>
            <p:ph type="sldNum" sz="quarter" idx="5"/>
          </p:nvPr>
        </p:nvSpPr>
        <p:spPr/>
        <p:txBody>
          <a:bodyPr/>
          <a:lstStyle/>
          <a:p>
            <a:pPr>
              <a:defRPr/>
            </a:pPr>
            <a:fld id="{3436AA5D-F24A-48A3-B49F-1391C759B1F5}" type="slidenum">
              <a:rPr lang="en-US" smtClean="0"/>
              <a:pPr>
                <a:defRPr/>
              </a:pPr>
              <a:t>1</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Frequently, presenters must deliver material of a technical nature to an audience unfamiliar with the topic or vocabulary.  The material may be complex or heavy with detail.  To present technical material effectively, use the following guidelines from Dale Carnegie Training®.</a:t>
            </a:r>
          </a:p>
          <a:p>
            <a:r>
              <a:rPr lang="en-US" dirty="0"/>
              <a:t> </a:t>
            </a:r>
          </a:p>
          <a:p>
            <a:r>
              <a:rPr lang="en-US" dirty="0"/>
              <a:t>Consider the amount of time available and prepare to organize your material.  Narrow your topic.  Divide your presentation into clear segments. Follow a logical progression. Maintain your focus throughout. Close the presentation with a summary, repetition of the key steps, or a logical conclusion.</a:t>
            </a:r>
          </a:p>
          <a:p>
            <a:r>
              <a:rPr lang="en-US" dirty="0"/>
              <a:t> </a:t>
            </a:r>
          </a:p>
          <a:p>
            <a:r>
              <a:rPr lang="en-US" dirty="0"/>
              <a:t>Keep your audience in mind at all times.  For example, be sure data is clear and information is relevant.  Keep the level of detail and vocabulary appropriate for the audience.  Use visuals to support key points or steps.  Keep alert to the needs of your listeners, and you will have a more receptive audience.</a:t>
            </a:r>
          </a:p>
        </p:txBody>
      </p:sp>
    </p:spTree>
    <p:extLst>
      <p:ext uri="{BB962C8B-B14F-4D97-AF65-F5344CB8AC3E}">
        <p14:creationId xmlns:p14="http://schemas.microsoft.com/office/powerpoint/2010/main" val="4002434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20000"/>
              </a:spcBef>
              <a:spcAft>
                <a:spcPct val="0"/>
              </a:spcAft>
              <a:buClrTx/>
              <a:buSzTx/>
              <a:buFontTx/>
              <a:buNone/>
              <a:tabLst/>
              <a:defRPr/>
            </a:pPr>
            <a:fld id="{C4A85720-D93E-4351-AF84-D93DA6C7213A}" type="slidenum">
              <a:rPr kumimoji="0" lang="en-US" sz="1300" b="0" i="0" u="none" strike="noStrike" kern="1200" cap="none" spc="0" normalizeH="0" baseline="0" noProof="0" smtClean="0">
                <a:ln>
                  <a:noFill/>
                </a:ln>
                <a:solidFill>
                  <a:srgbClr val="000000"/>
                </a:solidFill>
                <a:effectLst/>
                <a:uLnTx/>
                <a:uFillTx/>
                <a:latin typeface="Tahoma" pitchFamily="34" charset="0"/>
                <a:ea typeface="+mn-ea"/>
                <a:cs typeface="+mn-cs"/>
              </a:rPr>
              <a:pPr marL="0" marR="0" lvl="0" indent="0" algn="r" defTabSz="914400" rtl="0" eaLnBrk="0" fontAlgn="base" latinLnBrk="0" hangingPunct="0">
                <a:lnSpc>
                  <a:spcPct val="100000"/>
                </a:lnSpc>
                <a:spcBef>
                  <a:spcPct val="20000"/>
                </a:spcBef>
                <a:spcAft>
                  <a:spcPct val="0"/>
                </a:spcAft>
                <a:buClrTx/>
                <a:buSzTx/>
                <a:buFontTx/>
                <a:buNone/>
                <a:tabLst/>
                <a:defRPr/>
              </a:pPr>
              <a:t>21</a:t>
            </a:fld>
            <a:endParaRPr kumimoji="0" lang="en-US" sz="1300" b="0" i="0" u="none" strike="noStrike" kern="1200" cap="none" spc="0" normalizeH="0" baseline="0" noProof="0">
              <a:ln>
                <a:noFill/>
              </a:ln>
              <a:solidFill>
                <a:srgbClr val="000000"/>
              </a:solidFill>
              <a:effectLst/>
              <a:uLnTx/>
              <a:uFillTx/>
              <a:latin typeface="Tahoma" pitchFamily="34" charset="0"/>
              <a:ea typeface="+mn-ea"/>
              <a:cs typeface="+mn-cs"/>
            </a:endParaRPr>
          </a:p>
        </p:txBody>
      </p:sp>
    </p:spTree>
    <p:extLst>
      <p:ext uri="{BB962C8B-B14F-4D97-AF65-F5344CB8AC3E}">
        <p14:creationId xmlns:p14="http://schemas.microsoft.com/office/powerpoint/2010/main" val="1182274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CDFAD-B9FA-4559-9368-2A4D8DAC6347}"/>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94BB540-E9AE-4704-8D78-A48D34A3C58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BAB47C5D-2123-46A8-89E3-75BFAFADA284}"/>
              </a:ext>
            </a:extLst>
          </p:cNvPr>
          <p:cNvSpPr>
            <a:spLocks noGrp="1"/>
          </p:cNvSpPr>
          <p:nvPr>
            <p:ph type="dt" sz="half" idx="10"/>
          </p:nvPr>
        </p:nvSpPr>
        <p:spPr/>
        <p:txBody>
          <a:bodyPr/>
          <a:lstStyle/>
          <a:p>
            <a:pPr>
              <a:defRPr/>
            </a:pPr>
            <a:fld id="{13DE0193-D1BF-4952-98EF-3903CD0E6D36}" type="datetime1">
              <a:rPr lang="en-US" smtClean="0"/>
              <a:pPr>
                <a:defRPr/>
              </a:pPr>
              <a:t>6/15/2021</a:t>
            </a:fld>
            <a:endParaRPr lang="en-US" altLang="en-US"/>
          </a:p>
        </p:txBody>
      </p:sp>
      <p:sp>
        <p:nvSpPr>
          <p:cNvPr id="5" name="Footer Placeholder 4">
            <a:extLst>
              <a:ext uri="{FF2B5EF4-FFF2-40B4-BE49-F238E27FC236}">
                <a16:creationId xmlns:a16="http://schemas.microsoft.com/office/drawing/2014/main" id="{9C143BF5-6EEE-4416-8308-9953DB2C42D3}"/>
              </a:ext>
            </a:extLst>
          </p:cNvPr>
          <p:cNvSpPr>
            <a:spLocks noGrp="1"/>
          </p:cNvSpPr>
          <p:nvPr>
            <p:ph type="ftr" sz="quarter" idx="11"/>
          </p:nvPr>
        </p:nvSpPr>
        <p:spPr/>
        <p:txBody>
          <a:bodyPr/>
          <a:lstStyle/>
          <a:p>
            <a:pPr>
              <a:defRPr/>
            </a:pPr>
            <a:endParaRPr lang="en-US" altLang="en-US"/>
          </a:p>
        </p:txBody>
      </p:sp>
      <p:sp>
        <p:nvSpPr>
          <p:cNvPr id="6" name="Slide Number Placeholder 5">
            <a:extLst>
              <a:ext uri="{FF2B5EF4-FFF2-40B4-BE49-F238E27FC236}">
                <a16:creationId xmlns:a16="http://schemas.microsoft.com/office/drawing/2014/main" id="{D06C87C4-E3B4-4207-A730-1768EFB4FFCF}"/>
              </a:ext>
            </a:extLst>
          </p:cNvPr>
          <p:cNvSpPr>
            <a:spLocks noGrp="1"/>
          </p:cNvSpPr>
          <p:nvPr>
            <p:ph type="sldNum" sz="quarter" idx="12"/>
          </p:nvPr>
        </p:nvSpPr>
        <p:spPr/>
        <p:txBody>
          <a:bodyPr/>
          <a:lstStyle/>
          <a:p>
            <a:pPr>
              <a:defRPr/>
            </a:pPr>
            <a:fld id="{17F6527C-09EA-4256-9CF7-89437F3A6D56}" type="slidenum">
              <a:rPr lang="en-US" altLang="en-US" smtClean="0"/>
              <a:pPr>
                <a:defRPr/>
              </a:pPr>
              <a:t>‹#›</a:t>
            </a:fld>
            <a:endParaRPr lang="en-US" altLang="en-US"/>
          </a:p>
        </p:txBody>
      </p:sp>
    </p:spTree>
    <p:extLst>
      <p:ext uri="{BB962C8B-B14F-4D97-AF65-F5344CB8AC3E}">
        <p14:creationId xmlns:p14="http://schemas.microsoft.com/office/powerpoint/2010/main" val="1206928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CBA75-7873-4F4E-9F3A-07398546C0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FF3458A-ABE0-49F5-A865-754D79BBE1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778310-C0D5-4282-A371-25979A1EF68F}"/>
              </a:ext>
            </a:extLst>
          </p:cNvPr>
          <p:cNvSpPr>
            <a:spLocks noGrp="1"/>
          </p:cNvSpPr>
          <p:nvPr>
            <p:ph type="dt" sz="half" idx="10"/>
          </p:nvPr>
        </p:nvSpPr>
        <p:spPr/>
        <p:txBody>
          <a:bodyPr/>
          <a:lstStyle/>
          <a:p>
            <a:pPr>
              <a:defRPr/>
            </a:pPr>
            <a:fld id="{FCEEE49E-90D7-4DC4-B4A7-A2F2BE7F8A81}" type="datetime1">
              <a:rPr lang="en-US" smtClean="0"/>
              <a:pPr>
                <a:defRPr/>
              </a:pPr>
              <a:t>6/15/2021</a:t>
            </a:fld>
            <a:endParaRPr lang="en-US" altLang="en-US"/>
          </a:p>
        </p:txBody>
      </p:sp>
      <p:sp>
        <p:nvSpPr>
          <p:cNvPr id="5" name="Footer Placeholder 4">
            <a:extLst>
              <a:ext uri="{FF2B5EF4-FFF2-40B4-BE49-F238E27FC236}">
                <a16:creationId xmlns:a16="http://schemas.microsoft.com/office/drawing/2014/main" id="{0CC0C349-F742-4B2F-B970-26B15257B15D}"/>
              </a:ext>
            </a:extLst>
          </p:cNvPr>
          <p:cNvSpPr>
            <a:spLocks noGrp="1"/>
          </p:cNvSpPr>
          <p:nvPr>
            <p:ph type="ftr" sz="quarter" idx="11"/>
          </p:nvPr>
        </p:nvSpPr>
        <p:spPr/>
        <p:txBody>
          <a:bodyPr/>
          <a:lstStyle/>
          <a:p>
            <a:pPr>
              <a:defRPr/>
            </a:pPr>
            <a:endParaRPr lang="en-US" altLang="en-US"/>
          </a:p>
        </p:txBody>
      </p:sp>
      <p:sp>
        <p:nvSpPr>
          <p:cNvPr id="6" name="Slide Number Placeholder 5">
            <a:extLst>
              <a:ext uri="{FF2B5EF4-FFF2-40B4-BE49-F238E27FC236}">
                <a16:creationId xmlns:a16="http://schemas.microsoft.com/office/drawing/2014/main" id="{D272A405-A9CA-4C22-BF50-9EAA47140A98}"/>
              </a:ext>
            </a:extLst>
          </p:cNvPr>
          <p:cNvSpPr>
            <a:spLocks noGrp="1"/>
          </p:cNvSpPr>
          <p:nvPr>
            <p:ph type="sldNum" sz="quarter" idx="12"/>
          </p:nvPr>
        </p:nvSpPr>
        <p:spPr/>
        <p:txBody>
          <a:bodyPr/>
          <a:lstStyle/>
          <a:p>
            <a:pPr>
              <a:defRPr/>
            </a:pPr>
            <a:fld id="{1773F5B0-CD4F-4AC1-8324-39D68F78EFED}" type="slidenum">
              <a:rPr lang="en-US" altLang="en-US" smtClean="0"/>
              <a:pPr>
                <a:defRPr/>
              </a:pPr>
              <a:t>‹#›</a:t>
            </a:fld>
            <a:endParaRPr lang="en-US" altLang="en-US"/>
          </a:p>
        </p:txBody>
      </p:sp>
    </p:spTree>
    <p:extLst>
      <p:ext uri="{BB962C8B-B14F-4D97-AF65-F5344CB8AC3E}">
        <p14:creationId xmlns:p14="http://schemas.microsoft.com/office/powerpoint/2010/main" val="280158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B03D79-1041-4749-BDD2-514D0F48AE7F}"/>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0D3720A-CE86-45CF-896E-AA4BFC9FF8B3}"/>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B12F8C-8461-46AB-9091-8187B1F6DF2E}"/>
              </a:ext>
            </a:extLst>
          </p:cNvPr>
          <p:cNvSpPr>
            <a:spLocks noGrp="1"/>
          </p:cNvSpPr>
          <p:nvPr>
            <p:ph type="dt" sz="half" idx="10"/>
          </p:nvPr>
        </p:nvSpPr>
        <p:spPr/>
        <p:txBody>
          <a:bodyPr/>
          <a:lstStyle/>
          <a:p>
            <a:pPr>
              <a:defRPr/>
            </a:pPr>
            <a:fld id="{F9B0FEA6-688D-4F5C-93FE-DEECFF1AB383}" type="datetime1">
              <a:rPr lang="en-US" smtClean="0"/>
              <a:pPr>
                <a:defRPr/>
              </a:pPr>
              <a:t>6/15/2021</a:t>
            </a:fld>
            <a:endParaRPr lang="en-US" altLang="en-US"/>
          </a:p>
        </p:txBody>
      </p:sp>
      <p:sp>
        <p:nvSpPr>
          <p:cNvPr id="5" name="Footer Placeholder 4">
            <a:extLst>
              <a:ext uri="{FF2B5EF4-FFF2-40B4-BE49-F238E27FC236}">
                <a16:creationId xmlns:a16="http://schemas.microsoft.com/office/drawing/2014/main" id="{9E0BCFE6-5612-4D9C-A353-1C0DBC0E3AB8}"/>
              </a:ext>
            </a:extLst>
          </p:cNvPr>
          <p:cNvSpPr>
            <a:spLocks noGrp="1"/>
          </p:cNvSpPr>
          <p:nvPr>
            <p:ph type="ftr" sz="quarter" idx="11"/>
          </p:nvPr>
        </p:nvSpPr>
        <p:spPr/>
        <p:txBody>
          <a:bodyPr/>
          <a:lstStyle/>
          <a:p>
            <a:pPr>
              <a:defRPr/>
            </a:pPr>
            <a:endParaRPr lang="en-US" altLang="en-US"/>
          </a:p>
        </p:txBody>
      </p:sp>
      <p:sp>
        <p:nvSpPr>
          <p:cNvPr id="6" name="Slide Number Placeholder 5">
            <a:extLst>
              <a:ext uri="{FF2B5EF4-FFF2-40B4-BE49-F238E27FC236}">
                <a16:creationId xmlns:a16="http://schemas.microsoft.com/office/drawing/2014/main" id="{136D9CF0-0BB0-4B81-91CB-28DB6073E854}"/>
              </a:ext>
            </a:extLst>
          </p:cNvPr>
          <p:cNvSpPr>
            <a:spLocks noGrp="1"/>
          </p:cNvSpPr>
          <p:nvPr>
            <p:ph type="sldNum" sz="quarter" idx="12"/>
          </p:nvPr>
        </p:nvSpPr>
        <p:spPr/>
        <p:txBody>
          <a:bodyPr/>
          <a:lstStyle/>
          <a:p>
            <a:pPr>
              <a:defRPr/>
            </a:pPr>
            <a:fld id="{2E7AA040-820A-4231-839E-5B1AD38EE386}" type="slidenum">
              <a:rPr lang="en-US" altLang="en-US" smtClean="0"/>
              <a:pPr>
                <a:defRPr/>
              </a:pPr>
              <a:t>‹#›</a:t>
            </a:fld>
            <a:endParaRPr lang="en-US" altLang="en-US"/>
          </a:p>
        </p:txBody>
      </p:sp>
    </p:spTree>
    <p:extLst>
      <p:ext uri="{BB962C8B-B14F-4D97-AF65-F5344CB8AC3E}">
        <p14:creationId xmlns:p14="http://schemas.microsoft.com/office/powerpoint/2010/main" val="1117135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62E9C-CBD9-4F96-BE49-8A59695B8F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1899EF-8EFE-4033-8D9B-1BC9A99920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652E59-EB56-492C-9783-BD90650EDE4B}"/>
              </a:ext>
            </a:extLst>
          </p:cNvPr>
          <p:cNvSpPr>
            <a:spLocks noGrp="1"/>
          </p:cNvSpPr>
          <p:nvPr>
            <p:ph type="dt" sz="half" idx="10"/>
          </p:nvPr>
        </p:nvSpPr>
        <p:spPr/>
        <p:txBody>
          <a:bodyPr/>
          <a:lstStyle/>
          <a:p>
            <a:pPr>
              <a:defRPr/>
            </a:pPr>
            <a:fld id="{55B004B1-B11D-4B2B-85C6-0EECC016E13F}" type="datetime1">
              <a:rPr lang="en-US" smtClean="0"/>
              <a:pPr>
                <a:defRPr/>
              </a:pPr>
              <a:t>6/15/2021</a:t>
            </a:fld>
            <a:endParaRPr lang="en-US" altLang="en-US"/>
          </a:p>
        </p:txBody>
      </p:sp>
      <p:sp>
        <p:nvSpPr>
          <p:cNvPr id="5" name="Footer Placeholder 4">
            <a:extLst>
              <a:ext uri="{FF2B5EF4-FFF2-40B4-BE49-F238E27FC236}">
                <a16:creationId xmlns:a16="http://schemas.microsoft.com/office/drawing/2014/main" id="{4E738BE1-FADF-4E13-8B13-DE3B7B61E4FD}"/>
              </a:ext>
            </a:extLst>
          </p:cNvPr>
          <p:cNvSpPr>
            <a:spLocks noGrp="1"/>
          </p:cNvSpPr>
          <p:nvPr>
            <p:ph type="ftr" sz="quarter" idx="11"/>
          </p:nvPr>
        </p:nvSpPr>
        <p:spPr/>
        <p:txBody>
          <a:bodyPr/>
          <a:lstStyle/>
          <a:p>
            <a:pPr>
              <a:defRPr/>
            </a:pPr>
            <a:endParaRPr lang="en-US" altLang="en-US"/>
          </a:p>
        </p:txBody>
      </p:sp>
      <p:sp>
        <p:nvSpPr>
          <p:cNvPr id="6" name="Slide Number Placeholder 5">
            <a:extLst>
              <a:ext uri="{FF2B5EF4-FFF2-40B4-BE49-F238E27FC236}">
                <a16:creationId xmlns:a16="http://schemas.microsoft.com/office/drawing/2014/main" id="{7063245D-2B14-437C-82AB-9A224D997F93}"/>
              </a:ext>
            </a:extLst>
          </p:cNvPr>
          <p:cNvSpPr>
            <a:spLocks noGrp="1"/>
          </p:cNvSpPr>
          <p:nvPr>
            <p:ph type="sldNum" sz="quarter" idx="12"/>
          </p:nvPr>
        </p:nvSpPr>
        <p:spPr/>
        <p:txBody>
          <a:bodyPr/>
          <a:lstStyle/>
          <a:p>
            <a:pPr>
              <a:defRPr/>
            </a:pPr>
            <a:fld id="{1A25CF7E-05FF-4B4A-9944-BE57E82D8571}" type="slidenum">
              <a:rPr lang="en-US" altLang="en-US" smtClean="0"/>
              <a:pPr>
                <a:defRPr/>
              </a:pPr>
              <a:t>‹#›</a:t>
            </a:fld>
            <a:endParaRPr lang="en-US" altLang="en-US"/>
          </a:p>
        </p:txBody>
      </p:sp>
    </p:spTree>
    <p:extLst>
      <p:ext uri="{BB962C8B-B14F-4D97-AF65-F5344CB8AC3E}">
        <p14:creationId xmlns:p14="http://schemas.microsoft.com/office/powerpoint/2010/main" val="3701621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6C67C-DA6E-41AB-95E4-855FAEC6A433}"/>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8F57A76-9F89-4430-BE70-905A7D9FA43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A20E4B-F028-4F7D-9A58-9E4E6F6E4A2E}"/>
              </a:ext>
            </a:extLst>
          </p:cNvPr>
          <p:cNvSpPr>
            <a:spLocks noGrp="1"/>
          </p:cNvSpPr>
          <p:nvPr>
            <p:ph type="dt" sz="half" idx="10"/>
          </p:nvPr>
        </p:nvSpPr>
        <p:spPr/>
        <p:txBody>
          <a:bodyPr/>
          <a:lstStyle/>
          <a:p>
            <a:pPr>
              <a:defRPr/>
            </a:pPr>
            <a:fld id="{E1A3FD60-6DEF-4021-A4BD-2ABEBDDE8F87}" type="datetime1">
              <a:rPr lang="en-US" smtClean="0"/>
              <a:pPr>
                <a:defRPr/>
              </a:pPr>
              <a:t>6/15/2021</a:t>
            </a:fld>
            <a:endParaRPr lang="en-US" altLang="en-US"/>
          </a:p>
        </p:txBody>
      </p:sp>
      <p:sp>
        <p:nvSpPr>
          <p:cNvPr id="5" name="Footer Placeholder 4">
            <a:extLst>
              <a:ext uri="{FF2B5EF4-FFF2-40B4-BE49-F238E27FC236}">
                <a16:creationId xmlns:a16="http://schemas.microsoft.com/office/drawing/2014/main" id="{FA087C67-BAAF-459C-99B5-B484961FB33B}"/>
              </a:ext>
            </a:extLst>
          </p:cNvPr>
          <p:cNvSpPr>
            <a:spLocks noGrp="1"/>
          </p:cNvSpPr>
          <p:nvPr>
            <p:ph type="ftr" sz="quarter" idx="11"/>
          </p:nvPr>
        </p:nvSpPr>
        <p:spPr/>
        <p:txBody>
          <a:bodyPr/>
          <a:lstStyle/>
          <a:p>
            <a:pPr>
              <a:defRPr/>
            </a:pPr>
            <a:endParaRPr lang="en-US" altLang="en-US"/>
          </a:p>
        </p:txBody>
      </p:sp>
      <p:sp>
        <p:nvSpPr>
          <p:cNvPr id="6" name="Slide Number Placeholder 5">
            <a:extLst>
              <a:ext uri="{FF2B5EF4-FFF2-40B4-BE49-F238E27FC236}">
                <a16:creationId xmlns:a16="http://schemas.microsoft.com/office/drawing/2014/main" id="{AC5222A9-9D21-40A7-A910-744786348214}"/>
              </a:ext>
            </a:extLst>
          </p:cNvPr>
          <p:cNvSpPr>
            <a:spLocks noGrp="1"/>
          </p:cNvSpPr>
          <p:nvPr>
            <p:ph type="sldNum" sz="quarter" idx="12"/>
          </p:nvPr>
        </p:nvSpPr>
        <p:spPr/>
        <p:txBody>
          <a:bodyPr/>
          <a:lstStyle/>
          <a:p>
            <a:pPr>
              <a:defRPr/>
            </a:pPr>
            <a:fld id="{141FDA88-53DF-491F-ACF1-54DC3129BB39}" type="slidenum">
              <a:rPr lang="en-US" altLang="en-US" smtClean="0"/>
              <a:pPr>
                <a:defRPr/>
              </a:pPr>
              <a:t>‹#›</a:t>
            </a:fld>
            <a:endParaRPr lang="en-US" altLang="en-US"/>
          </a:p>
        </p:txBody>
      </p:sp>
    </p:spTree>
    <p:extLst>
      <p:ext uri="{BB962C8B-B14F-4D97-AF65-F5344CB8AC3E}">
        <p14:creationId xmlns:p14="http://schemas.microsoft.com/office/powerpoint/2010/main" val="619479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DC6D8-DACA-4418-A095-1FDB167162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A36E49-2A89-4BBF-BD1C-5009EF910CD8}"/>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C4FC68-4601-4C56-ABC0-AA3D2E06B23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E1B703-13E6-4842-9604-88B9B0AF9D61}"/>
              </a:ext>
            </a:extLst>
          </p:cNvPr>
          <p:cNvSpPr>
            <a:spLocks noGrp="1"/>
          </p:cNvSpPr>
          <p:nvPr>
            <p:ph type="dt" sz="half" idx="10"/>
          </p:nvPr>
        </p:nvSpPr>
        <p:spPr/>
        <p:txBody>
          <a:bodyPr/>
          <a:lstStyle/>
          <a:p>
            <a:pPr>
              <a:defRPr/>
            </a:pPr>
            <a:fld id="{BC1EA10C-0A2F-4B1C-AFD5-D695854A4BB0}" type="datetime1">
              <a:rPr lang="en-US" smtClean="0"/>
              <a:pPr>
                <a:defRPr/>
              </a:pPr>
              <a:t>6/15/2021</a:t>
            </a:fld>
            <a:endParaRPr lang="en-US" altLang="en-US"/>
          </a:p>
        </p:txBody>
      </p:sp>
      <p:sp>
        <p:nvSpPr>
          <p:cNvPr id="6" name="Footer Placeholder 5">
            <a:extLst>
              <a:ext uri="{FF2B5EF4-FFF2-40B4-BE49-F238E27FC236}">
                <a16:creationId xmlns:a16="http://schemas.microsoft.com/office/drawing/2014/main" id="{7FD3A7D8-F762-4B9B-BEF2-518F95B28821}"/>
              </a:ext>
            </a:extLst>
          </p:cNvPr>
          <p:cNvSpPr>
            <a:spLocks noGrp="1"/>
          </p:cNvSpPr>
          <p:nvPr>
            <p:ph type="ftr" sz="quarter" idx="11"/>
          </p:nvPr>
        </p:nvSpPr>
        <p:spPr/>
        <p:txBody>
          <a:bodyPr/>
          <a:lstStyle/>
          <a:p>
            <a:pPr>
              <a:defRPr/>
            </a:pPr>
            <a:endParaRPr lang="en-US" altLang="en-US"/>
          </a:p>
        </p:txBody>
      </p:sp>
      <p:sp>
        <p:nvSpPr>
          <p:cNvPr id="7" name="Slide Number Placeholder 6">
            <a:extLst>
              <a:ext uri="{FF2B5EF4-FFF2-40B4-BE49-F238E27FC236}">
                <a16:creationId xmlns:a16="http://schemas.microsoft.com/office/drawing/2014/main" id="{C8F9C27E-1919-4E4E-B011-6DB368BE49B2}"/>
              </a:ext>
            </a:extLst>
          </p:cNvPr>
          <p:cNvSpPr>
            <a:spLocks noGrp="1"/>
          </p:cNvSpPr>
          <p:nvPr>
            <p:ph type="sldNum" sz="quarter" idx="12"/>
          </p:nvPr>
        </p:nvSpPr>
        <p:spPr/>
        <p:txBody>
          <a:bodyPr/>
          <a:lstStyle/>
          <a:p>
            <a:pPr>
              <a:defRPr/>
            </a:pPr>
            <a:fld id="{453DE79C-EF84-454B-BCEC-3BC154D27F88}" type="slidenum">
              <a:rPr lang="en-US" altLang="en-US" smtClean="0"/>
              <a:pPr>
                <a:defRPr/>
              </a:pPr>
              <a:t>‹#›</a:t>
            </a:fld>
            <a:endParaRPr lang="en-US" altLang="en-US"/>
          </a:p>
        </p:txBody>
      </p:sp>
    </p:spTree>
    <p:extLst>
      <p:ext uri="{BB962C8B-B14F-4D97-AF65-F5344CB8AC3E}">
        <p14:creationId xmlns:p14="http://schemas.microsoft.com/office/powerpoint/2010/main" val="2997914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5EAF2-0F18-4326-AA25-AF7DDA6960E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40FB74-DEEF-40DA-B845-0F609992634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8FAD78C-DD8F-4BD3-9450-5E31C4D65A87}"/>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DECA27-6A65-4F5E-AE17-84228B6BD17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E8E2422-9FBE-424C-AE8B-7897B1F3DED3}"/>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AD2A06-ACDB-46B5-89BA-5EBC3B148392}"/>
              </a:ext>
            </a:extLst>
          </p:cNvPr>
          <p:cNvSpPr>
            <a:spLocks noGrp="1"/>
          </p:cNvSpPr>
          <p:nvPr>
            <p:ph type="dt" sz="half" idx="10"/>
          </p:nvPr>
        </p:nvSpPr>
        <p:spPr/>
        <p:txBody>
          <a:bodyPr/>
          <a:lstStyle/>
          <a:p>
            <a:pPr>
              <a:defRPr/>
            </a:pPr>
            <a:fld id="{53024006-7966-4ECD-A578-A76B2F86F361}" type="datetime1">
              <a:rPr lang="en-US" smtClean="0"/>
              <a:pPr>
                <a:defRPr/>
              </a:pPr>
              <a:t>6/15/2021</a:t>
            </a:fld>
            <a:endParaRPr lang="en-US" altLang="en-US"/>
          </a:p>
        </p:txBody>
      </p:sp>
      <p:sp>
        <p:nvSpPr>
          <p:cNvPr id="8" name="Footer Placeholder 7">
            <a:extLst>
              <a:ext uri="{FF2B5EF4-FFF2-40B4-BE49-F238E27FC236}">
                <a16:creationId xmlns:a16="http://schemas.microsoft.com/office/drawing/2014/main" id="{5DC839C1-D195-4A74-86D8-F5765F8B6537}"/>
              </a:ext>
            </a:extLst>
          </p:cNvPr>
          <p:cNvSpPr>
            <a:spLocks noGrp="1"/>
          </p:cNvSpPr>
          <p:nvPr>
            <p:ph type="ftr" sz="quarter" idx="11"/>
          </p:nvPr>
        </p:nvSpPr>
        <p:spPr/>
        <p:txBody>
          <a:bodyPr/>
          <a:lstStyle/>
          <a:p>
            <a:pPr>
              <a:defRPr/>
            </a:pPr>
            <a:endParaRPr lang="en-US" altLang="en-US"/>
          </a:p>
        </p:txBody>
      </p:sp>
      <p:sp>
        <p:nvSpPr>
          <p:cNvPr id="9" name="Slide Number Placeholder 8">
            <a:extLst>
              <a:ext uri="{FF2B5EF4-FFF2-40B4-BE49-F238E27FC236}">
                <a16:creationId xmlns:a16="http://schemas.microsoft.com/office/drawing/2014/main" id="{F7CA8F6F-E95C-4BAA-A2BB-3485A6C0C68B}"/>
              </a:ext>
            </a:extLst>
          </p:cNvPr>
          <p:cNvSpPr>
            <a:spLocks noGrp="1"/>
          </p:cNvSpPr>
          <p:nvPr>
            <p:ph type="sldNum" sz="quarter" idx="12"/>
          </p:nvPr>
        </p:nvSpPr>
        <p:spPr/>
        <p:txBody>
          <a:bodyPr/>
          <a:lstStyle/>
          <a:p>
            <a:pPr>
              <a:defRPr/>
            </a:pPr>
            <a:fld id="{68C69CCE-16DC-4A83-BF74-B88FF4FECC36}" type="slidenum">
              <a:rPr lang="en-US" altLang="en-US" smtClean="0"/>
              <a:pPr>
                <a:defRPr/>
              </a:pPr>
              <a:t>‹#›</a:t>
            </a:fld>
            <a:endParaRPr lang="en-US" altLang="en-US"/>
          </a:p>
        </p:txBody>
      </p:sp>
    </p:spTree>
    <p:extLst>
      <p:ext uri="{BB962C8B-B14F-4D97-AF65-F5344CB8AC3E}">
        <p14:creationId xmlns:p14="http://schemas.microsoft.com/office/powerpoint/2010/main" val="488028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F3887-280B-45C2-8118-0B0BE51EB8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0FA683-488D-406B-9BB6-7A6B44B8A0FD}"/>
              </a:ext>
            </a:extLst>
          </p:cNvPr>
          <p:cNvSpPr>
            <a:spLocks noGrp="1"/>
          </p:cNvSpPr>
          <p:nvPr>
            <p:ph type="dt" sz="half" idx="10"/>
          </p:nvPr>
        </p:nvSpPr>
        <p:spPr/>
        <p:txBody>
          <a:bodyPr/>
          <a:lstStyle/>
          <a:p>
            <a:pPr>
              <a:defRPr/>
            </a:pPr>
            <a:fld id="{E56A08AC-DA96-4507-9F67-1768BC2BD5B0}" type="datetime1">
              <a:rPr lang="en-US" smtClean="0"/>
              <a:pPr>
                <a:defRPr/>
              </a:pPr>
              <a:t>6/15/2021</a:t>
            </a:fld>
            <a:endParaRPr lang="en-US" altLang="en-US"/>
          </a:p>
        </p:txBody>
      </p:sp>
      <p:sp>
        <p:nvSpPr>
          <p:cNvPr id="4" name="Footer Placeholder 3">
            <a:extLst>
              <a:ext uri="{FF2B5EF4-FFF2-40B4-BE49-F238E27FC236}">
                <a16:creationId xmlns:a16="http://schemas.microsoft.com/office/drawing/2014/main" id="{12060EA2-9FC0-4DBB-BB8D-171AEFCE1778}"/>
              </a:ext>
            </a:extLst>
          </p:cNvPr>
          <p:cNvSpPr>
            <a:spLocks noGrp="1"/>
          </p:cNvSpPr>
          <p:nvPr>
            <p:ph type="ftr" sz="quarter" idx="11"/>
          </p:nvPr>
        </p:nvSpPr>
        <p:spPr/>
        <p:txBody>
          <a:bodyPr/>
          <a:lstStyle/>
          <a:p>
            <a:pPr>
              <a:defRPr/>
            </a:pPr>
            <a:endParaRPr lang="en-US" altLang="en-US"/>
          </a:p>
        </p:txBody>
      </p:sp>
      <p:sp>
        <p:nvSpPr>
          <p:cNvPr id="5" name="Slide Number Placeholder 4">
            <a:extLst>
              <a:ext uri="{FF2B5EF4-FFF2-40B4-BE49-F238E27FC236}">
                <a16:creationId xmlns:a16="http://schemas.microsoft.com/office/drawing/2014/main" id="{5B8921EF-739D-4E40-8407-1D6912B5AFD9}"/>
              </a:ext>
            </a:extLst>
          </p:cNvPr>
          <p:cNvSpPr>
            <a:spLocks noGrp="1"/>
          </p:cNvSpPr>
          <p:nvPr>
            <p:ph type="sldNum" sz="quarter" idx="12"/>
          </p:nvPr>
        </p:nvSpPr>
        <p:spPr/>
        <p:txBody>
          <a:bodyPr/>
          <a:lstStyle/>
          <a:p>
            <a:pPr>
              <a:defRPr/>
            </a:pPr>
            <a:fld id="{D046D30B-1D77-4CBB-9C49-B44ACFBF2BED}" type="slidenum">
              <a:rPr lang="en-US" altLang="en-US" smtClean="0"/>
              <a:pPr>
                <a:defRPr/>
              </a:pPr>
              <a:t>‹#›</a:t>
            </a:fld>
            <a:endParaRPr lang="en-US" altLang="en-US"/>
          </a:p>
        </p:txBody>
      </p:sp>
    </p:spTree>
    <p:extLst>
      <p:ext uri="{BB962C8B-B14F-4D97-AF65-F5344CB8AC3E}">
        <p14:creationId xmlns:p14="http://schemas.microsoft.com/office/powerpoint/2010/main" val="1139283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B9AA7B-9A99-4C18-8C03-CEC858875A94}"/>
              </a:ext>
            </a:extLst>
          </p:cNvPr>
          <p:cNvSpPr>
            <a:spLocks noGrp="1"/>
          </p:cNvSpPr>
          <p:nvPr>
            <p:ph type="dt" sz="half" idx="10"/>
          </p:nvPr>
        </p:nvSpPr>
        <p:spPr/>
        <p:txBody>
          <a:bodyPr/>
          <a:lstStyle/>
          <a:p>
            <a:pPr>
              <a:defRPr/>
            </a:pPr>
            <a:fld id="{8CE20353-6F25-40D7-B75D-60763B9D47E1}" type="datetime1">
              <a:rPr lang="en-US" smtClean="0"/>
              <a:pPr>
                <a:defRPr/>
              </a:pPr>
              <a:t>6/15/2021</a:t>
            </a:fld>
            <a:endParaRPr lang="en-US" altLang="en-US"/>
          </a:p>
        </p:txBody>
      </p:sp>
      <p:sp>
        <p:nvSpPr>
          <p:cNvPr id="3" name="Footer Placeholder 2">
            <a:extLst>
              <a:ext uri="{FF2B5EF4-FFF2-40B4-BE49-F238E27FC236}">
                <a16:creationId xmlns:a16="http://schemas.microsoft.com/office/drawing/2014/main" id="{2AF170D3-544C-4AB8-9B51-A81ED4720AC1}"/>
              </a:ext>
            </a:extLst>
          </p:cNvPr>
          <p:cNvSpPr>
            <a:spLocks noGrp="1"/>
          </p:cNvSpPr>
          <p:nvPr>
            <p:ph type="ftr" sz="quarter" idx="11"/>
          </p:nvPr>
        </p:nvSpPr>
        <p:spPr/>
        <p:txBody>
          <a:bodyPr/>
          <a:lstStyle/>
          <a:p>
            <a:pPr>
              <a:defRPr/>
            </a:pPr>
            <a:endParaRPr lang="en-US" altLang="en-US"/>
          </a:p>
        </p:txBody>
      </p:sp>
      <p:sp>
        <p:nvSpPr>
          <p:cNvPr id="4" name="Slide Number Placeholder 3">
            <a:extLst>
              <a:ext uri="{FF2B5EF4-FFF2-40B4-BE49-F238E27FC236}">
                <a16:creationId xmlns:a16="http://schemas.microsoft.com/office/drawing/2014/main" id="{AE10699F-9A53-4D2F-9053-2BB71D715997}"/>
              </a:ext>
            </a:extLst>
          </p:cNvPr>
          <p:cNvSpPr>
            <a:spLocks noGrp="1"/>
          </p:cNvSpPr>
          <p:nvPr>
            <p:ph type="sldNum" sz="quarter" idx="12"/>
          </p:nvPr>
        </p:nvSpPr>
        <p:spPr/>
        <p:txBody>
          <a:bodyPr/>
          <a:lstStyle/>
          <a:p>
            <a:pPr>
              <a:defRPr/>
            </a:pPr>
            <a:fld id="{81627D45-3680-4120-ADEC-2D4CED3EEEA1}" type="slidenum">
              <a:rPr lang="en-US" altLang="en-US" smtClean="0"/>
              <a:pPr>
                <a:defRPr/>
              </a:pPr>
              <a:t>‹#›</a:t>
            </a:fld>
            <a:endParaRPr lang="en-US" altLang="en-US"/>
          </a:p>
        </p:txBody>
      </p:sp>
    </p:spTree>
    <p:extLst>
      <p:ext uri="{BB962C8B-B14F-4D97-AF65-F5344CB8AC3E}">
        <p14:creationId xmlns:p14="http://schemas.microsoft.com/office/powerpoint/2010/main" val="205563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E3B17-2CE1-484C-8786-6766A30C756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512B76E-6277-4797-816C-35281167A67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6CAF96-DBDF-4294-B578-E1BFEF168C4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CB06D90-9BAE-4073-8F49-F64F833BE6DA}"/>
              </a:ext>
            </a:extLst>
          </p:cNvPr>
          <p:cNvSpPr>
            <a:spLocks noGrp="1"/>
          </p:cNvSpPr>
          <p:nvPr>
            <p:ph type="dt" sz="half" idx="10"/>
          </p:nvPr>
        </p:nvSpPr>
        <p:spPr/>
        <p:txBody>
          <a:bodyPr/>
          <a:lstStyle/>
          <a:p>
            <a:pPr>
              <a:defRPr/>
            </a:pPr>
            <a:fld id="{86D603D2-A6C6-48B0-812F-90F123834752}" type="datetime1">
              <a:rPr lang="en-US" smtClean="0"/>
              <a:pPr>
                <a:defRPr/>
              </a:pPr>
              <a:t>6/15/2021</a:t>
            </a:fld>
            <a:endParaRPr lang="en-US" altLang="en-US"/>
          </a:p>
        </p:txBody>
      </p:sp>
      <p:sp>
        <p:nvSpPr>
          <p:cNvPr id="6" name="Footer Placeholder 5">
            <a:extLst>
              <a:ext uri="{FF2B5EF4-FFF2-40B4-BE49-F238E27FC236}">
                <a16:creationId xmlns:a16="http://schemas.microsoft.com/office/drawing/2014/main" id="{C6431B65-8745-496B-8A1C-0F1D7E95C97E}"/>
              </a:ext>
            </a:extLst>
          </p:cNvPr>
          <p:cNvSpPr>
            <a:spLocks noGrp="1"/>
          </p:cNvSpPr>
          <p:nvPr>
            <p:ph type="ftr" sz="quarter" idx="11"/>
          </p:nvPr>
        </p:nvSpPr>
        <p:spPr/>
        <p:txBody>
          <a:bodyPr/>
          <a:lstStyle/>
          <a:p>
            <a:pPr>
              <a:defRPr/>
            </a:pPr>
            <a:endParaRPr lang="en-US" altLang="en-US"/>
          </a:p>
        </p:txBody>
      </p:sp>
      <p:sp>
        <p:nvSpPr>
          <p:cNvPr id="7" name="Slide Number Placeholder 6">
            <a:extLst>
              <a:ext uri="{FF2B5EF4-FFF2-40B4-BE49-F238E27FC236}">
                <a16:creationId xmlns:a16="http://schemas.microsoft.com/office/drawing/2014/main" id="{7A1C39EB-4DB2-4FF8-9731-3C6D14E60C67}"/>
              </a:ext>
            </a:extLst>
          </p:cNvPr>
          <p:cNvSpPr>
            <a:spLocks noGrp="1"/>
          </p:cNvSpPr>
          <p:nvPr>
            <p:ph type="sldNum" sz="quarter" idx="12"/>
          </p:nvPr>
        </p:nvSpPr>
        <p:spPr/>
        <p:txBody>
          <a:bodyPr/>
          <a:lstStyle/>
          <a:p>
            <a:pPr>
              <a:defRPr/>
            </a:pPr>
            <a:fld id="{6ACF822A-BFFB-4365-AFE5-43BEEE997710}" type="slidenum">
              <a:rPr lang="en-US" altLang="en-US" smtClean="0"/>
              <a:pPr>
                <a:defRPr/>
              </a:pPr>
              <a:t>‹#›</a:t>
            </a:fld>
            <a:endParaRPr lang="en-US" altLang="en-US"/>
          </a:p>
        </p:txBody>
      </p:sp>
    </p:spTree>
    <p:extLst>
      <p:ext uri="{BB962C8B-B14F-4D97-AF65-F5344CB8AC3E}">
        <p14:creationId xmlns:p14="http://schemas.microsoft.com/office/powerpoint/2010/main" val="1870431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02B62-30D4-47D6-B660-F6E2F6E26A6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C650963-C44F-47EB-9D53-08AACC51F1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C865D18-1CAE-4AA8-AF00-B98100AC792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E856C8B-7716-47DC-8B90-3359EB92D517}"/>
              </a:ext>
            </a:extLst>
          </p:cNvPr>
          <p:cNvSpPr>
            <a:spLocks noGrp="1"/>
          </p:cNvSpPr>
          <p:nvPr>
            <p:ph type="dt" sz="half" idx="10"/>
          </p:nvPr>
        </p:nvSpPr>
        <p:spPr/>
        <p:txBody>
          <a:bodyPr/>
          <a:lstStyle/>
          <a:p>
            <a:pPr>
              <a:defRPr/>
            </a:pPr>
            <a:fld id="{2FD799C1-8FC9-44B8-9522-2C9BF5C670C5}" type="datetime1">
              <a:rPr lang="en-US" smtClean="0"/>
              <a:pPr>
                <a:defRPr/>
              </a:pPr>
              <a:t>6/15/2021</a:t>
            </a:fld>
            <a:endParaRPr lang="en-US" altLang="en-US"/>
          </a:p>
        </p:txBody>
      </p:sp>
      <p:sp>
        <p:nvSpPr>
          <p:cNvPr id="6" name="Footer Placeholder 5">
            <a:extLst>
              <a:ext uri="{FF2B5EF4-FFF2-40B4-BE49-F238E27FC236}">
                <a16:creationId xmlns:a16="http://schemas.microsoft.com/office/drawing/2014/main" id="{EECD39E1-8E18-4477-BB0D-A24903DDF6BE}"/>
              </a:ext>
            </a:extLst>
          </p:cNvPr>
          <p:cNvSpPr>
            <a:spLocks noGrp="1"/>
          </p:cNvSpPr>
          <p:nvPr>
            <p:ph type="ftr" sz="quarter" idx="11"/>
          </p:nvPr>
        </p:nvSpPr>
        <p:spPr/>
        <p:txBody>
          <a:bodyPr/>
          <a:lstStyle/>
          <a:p>
            <a:pPr>
              <a:defRPr/>
            </a:pPr>
            <a:endParaRPr lang="en-US" altLang="en-US"/>
          </a:p>
        </p:txBody>
      </p:sp>
      <p:sp>
        <p:nvSpPr>
          <p:cNvPr id="7" name="Slide Number Placeholder 6">
            <a:extLst>
              <a:ext uri="{FF2B5EF4-FFF2-40B4-BE49-F238E27FC236}">
                <a16:creationId xmlns:a16="http://schemas.microsoft.com/office/drawing/2014/main" id="{2A8C7955-012F-4EFB-9D3B-139575B7922F}"/>
              </a:ext>
            </a:extLst>
          </p:cNvPr>
          <p:cNvSpPr>
            <a:spLocks noGrp="1"/>
          </p:cNvSpPr>
          <p:nvPr>
            <p:ph type="sldNum" sz="quarter" idx="12"/>
          </p:nvPr>
        </p:nvSpPr>
        <p:spPr/>
        <p:txBody>
          <a:bodyPr/>
          <a:lstStyle/>
          <a:p>
            <a:pPr>
              <a:defRPr/>
            </a:pPr>
            <a:fld id="{48354902-845C-42AB-8626-F072442D32F7}" type="slidenum">
              <a:rPr lang="en-US" altLang="en-US" smtClean="0"/>
              <a:pPr>
                <a:defRPr/>
              </a:pPr>
              <a:t>‹#›</a:t>
            </a:fld>
            <a:endParaRPr lang="en-US" altLang="en-US"/>
          </a:p>
        </p:txBody>
      </p:sp>
    </p:spTree>
    <p:extLst>
      <p:ext uri="{BB962C8B-B14F-4D97-AF65-F5344CB8AC3E}">
        <p14:creationId xmlns:p14="http://schemas.microsoft.com/office/powerpoint/2010/main" val="3917854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83EF47-D5C7-448D-BE38-3301576135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AEDD89-AC52-4E87-9E83-51AF47BC304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D78E6-C4F0-406D-9A33-94456BE1DD3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EFE7F0EA-49D4-45A4-9C97-6B9A48DA8217}" type="datetime1">
              <a:rPr lang="en-US" smtClean="0"/>
              <a:pPr>
                <a:defRPr/>
              </a:pPr>
              <a:t>6/15/2021</a:t>
            </a:fld>
            <a:endParaRPr lang="en-US" altLang="en-US"/>
          </a:p>
        </p:txBody>
      </p:sp>
      <p:sp>
        <p:nvSpPr>
          <p:cNvPr id="5" name="Footer Placeholder 4">
            <a:extLst>
              <a:ext uri="{FF2B5EF4-FFF2-40B4-BE49-F238E27FC236}">
                <a16:creationId xmlns:a16="http://schemas.microsoft.com/office/drawing/2014/main" id="{698F8598-C527-4183-85D1-DCD8BB6FEB3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DD696A55-0169-4B9F-B70D-1029E90ED9C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E7F75AF0-187E-407A-8136-888F64E12E5D}" type="slidenum">
              <a:rPr lang="en-US" altLang="en-US" smtClean="0"/>
              <a:pPr>
                <a:defRPr/>
              </a:pPr>
              <a:t>‹#›</a:t>
            </a:fld>
            <a:endParaRPr lang="en-US" altLang="en-US"/>
          </a:p>
        </p:txBody>
      </p:sp>
    </p:spTree>
    <p:extLst>
      <p:ext uri="{BB962C8B-B14F-4D97-AF65-F5344CB8AC3E}">
        <p14:creationId xmlns:p14="http://schemas.microsoft.com/office/powerpoint/2010/main" val="615176907"/>
      </p:ext>
    </p:extLst>
  </p:cSld>
  <p:clrMap bg1="lt1" tx1="dk1" bg2="lt2" tx2="dk2" accent1="accent1" accent2="accent2" accent3="accent3" accent4="accent4" accent5="accent5" accent6="accent6" hlink="hlink" folHlink="folHlink"/>
  <p:sldLayoutIdLst>
    <p:sldLayoutId id="2147484139" r:id="rId1"/>
    <p:sldLayoutId id="2147484140" r:id="rId2"/>
    <p:sldLayoutId id="2147484141" r:id="rId3"/>
    <p:sldLayoutId id="2147484142" r:id="rId4"/>
    <p:sldLayoutId id="2147484143" r:id="rId5"/>
    <p:sldLayoutId id="2147484144" r:id="rId6"/>
    <p:sldLayoutId id="2147484145" r:id="rId7"/>
    <p:sldLayoutId id="2147484146" r:id="rId8"/>
    <p:sldLayoutId id="2147484147" r:id="rId9"/>
    <p:sldLayoutId id="2147484148" r:id="rId10"/>
    <p:sldLayoutId id="214748414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2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3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209800"/>
            <a:ext cx="4668838"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3886200"/>
            <a:ext cx="6400800" cy="1905000"/>
          </a:xfrm>
        </p:spPr>
        <p:txBody>
          <a:bodyPr>
            <a:normAutofit lnSpcReduction="10000"/>
          </a:bodyPr>
          <a:lstStyle/>
          <a:p>
            <a:pPr>
              <a:spcBef>
                <a:spcPct val="50000"/>
              </a:spcBef>
            </a:pPr>
            <a:r>
              <a:rPr lang="en-US" sz="2800" b="1" dirty="0">
                <a:ln w="12700">
                  <a:solidFill>
                    <a:schemeClr val="tx2">
                      <a:satMod val="155000"/>
                    </a:schemeClr>
                  </a:solidFill>
                  <a:prstDash val="solid"/>
                </a:ln>
                <a:solidFill>
                  <a:schemeClr val="tx1"/>
                </a:solidFill>
                <a:latin typeface="Times New Roman" panose="02020603050405020304" pitchFamily="18" charset="0"/>
                <a:cs typeface="Times New Roman" panose="02020603050405020304" pitchFamily="18" charset="0"/>
              </a:rPr>
              <a:t>2020-21 Final Budget Amendment and 2021-22 Proposed Budget</a:t>
            </a:r>
          </a:p>
          <a:p>
            <a:pPr>
              <a:spcBef>
                <a:spcPct val="50000"/>
              </a:spcBef>
            </a:pPr>
            <a:r>
              <a:rPr lang="en-US" sz="2800" b="1" dirty="0">
                <a:ln w="12700">
                  <a:solidFill>
                    <a:schemeClr val="tx2">
                      <a:satMod val="155000"/>
                    </a:schemeClr>
                  </a:solidFill>
                  <a:prstDash val="solid"/>
                </a:ln>
                <a:solidFill>
                  <a:schemeClr val="tx1"/>
                </a:solidFill>
                <a:latin typeface="Times New Roman" panose="02020603050405020304" pitchFamily="18" charset="0"/>
                <a:cs typeface="Times New Roman" panose="02020603050405020304" pitchFamily="18" charset="0"/>
              </a:rPr>
              <a:t>Presentation</a:t>
            </a:r>
          </a:p>
          <a:p>
            <a:pPr>
              <a:spcBef>
                <a:spcPct val="50000"/>
              </a:spcBef>
            </a:pPr>
            <a:r>
              <a:rPr lang="en-US" sz="2800" b="1" dirty="0">
                <a:ln w="12700">
                  <a:solidFill>
                    <a:schemeClr val="tx2">
                      <a:satMod val="155000"/>
                    </a:schemeClr>
                  </a:solidFill>
                  <a:prstDash val="solid"/>
                </a:ln>
                <a:solidFill>
                  <a:schemeClr val="tx1"/>
                </a:solidFill>
                <a:latin typeface="Times New Roman" panose="02020603050405020304" pitchFamily="18" charset="0"/>
                <a:cs typeface="Times New Roman" panose="02020603050405020304" pitchFamily="18" charset="0"/>
              </a:rPr>
              <a:t>June 15, 2021</a:t>
            </a:r>
            <a:endParaRPr lang="en-US" sz="2800" b="1" dirty="0">
              <a:ln w="12700">
                <a:solidFill>
                  <a:schemeClr val="bg2">
                    <a:lumMod val="25000"/>
                  </a:schemeClr>
                </a:solidFill>
                <a:prstDash val="solid"/>
              </a:ln>
              <a:solidFill>
                <a:schemeClr val="tx1"/>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394"/>
            <a:ext cx="8229600" cy="944562"/>
          </a:xfrm>
        </p:spPr>
        <p:txBody>
          <a:bodyPr>
            <a:normAutofit fontScale="90000"/>
          </a:bodyPr>
          <a:lstStyle/>
          <a:p>
            <a:r>
              <a:rPr lang="en-US" sz="3200" b="1" dirty="0">
                <a:latin typeface="Times New Roman" panose="02020603050405020304" pitchFamily="18" charset="0"/>
                <a:cs typeface="Times New Roman" panose="02020603050405020304" pitchFamily="18" charset="0"/>
              </a:rPr>
              <a:t>2020-21 General Fund Budget Amendment #2 Revenue Adjustments</a:t>
            </a:r>
          </a:p>
        </p:txBody>
      </p:sp>
      <p:sp>
        <p:nvSpPr>
          <p:cNvPr id="3" name="Content Placeholder 2"/>
          <p:cNvSpPr>
            <a:spLocks noGrp="1"/>
          </p:cNvSpPr>
          <p:nvPr>
            <p:ph idx="1"/>
          </p:nvPr>
        </p:nvSpPr>
        <p:spPr>
          <a:xfrm>
            <a:off x="381000" y="1249362"/>
            <a:ext cx="8382000" cy="5289550"/>
          </a:xfrm>
        </p:spPr>
        <p:txBody>
          <a:bodyPr/>
          <a:lstStyle/>
          <a:p>
            <a:pPr marL="0" indent="0">
              <a:buNone/>
            </a:pPr>
            <a:endParaRPr lang="en-US" sz="1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Local revenue – decrease $360,000</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Property taxes resulting from property value adjustments </a:t>
            </a:r>
          </a:p>
          <a:p>
            <a:pPr marL="0"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State revenue – increase $3.8 million </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11r(4) ESSER Equalization categorical funds ($2.9 million recognized in 2020-21) </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Proposal A Obligation</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Retirement funding increases </a:t>
            </a:r>
          </a:p>
          <a:p>
            <a:pPr marL="457200" lvl="1" indent="0">
              <a:spcBef>
                <a:spcPts val="0"/>
              </a:spcBef>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Federal revenue - increase $312,000 </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Title III grant </a:t>
            </a:r>
          </a:p>
          <a:p>
            <a:pPr marL="0"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err="1">
                <a:latin typeface="Times New Roman" panose="02020603050405020304" pitchFamily="18" charset="0"/>
                <a:cs typeface="Times New Roman" panose="02020603050405020304" pitchFamily="18" charset="0"/>
              </a:rPr>
              <a:t>Interdistrict</a:t>
            </a:r>
            <a:r>
              <a:rPr lang="en-US" sz="1500" dirty="0">
                <a:latin typeface="Times New Roman" panose="02020603050405020304" pitchFamily="18" charset="0"/>
                <a:cs typeface="Times New Roman" panose="02020603050405020304" pitchFamily="18" charset="0"/>
              </a:rPr>
              <a:t> revenue - increase $1.1 million</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PA 18 millage revenue allocation adjustment </a:t>
            </a:r>
          </a:p>
          <a:p>
            <a:pPr marL="457200" lvl="1"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Other Financing Sources </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Sale of Section 1 property expected to close in 2021-22</a:t>
            </a:r>
            <a:endParaRPr lang="en-US" sz="1600" dirty="0"/>
          </a:p>
          <a:p>
            <a:pPr lvl="1">
              <a:buFont typeface="Arial" panose="020B0604020202020204" pitchFamily="34" charset="0"/>
              <a:buChar char="•"/>
            </a:pPr>
            <a:endParaRPr lang="en-US" sz="1600" dirty="0"/>
          </a:p>
          <a:p>
            <a:pPr lvl="1"/>
            <a:endParaRPr lang="en-US" sz="1200" dirty="0"/>
          </a:p>
        </p:txBody>
      </p:sp>
      <p:sp>
        <p:nvSpPr>
          <p:cNvPr id="4" name="Slide Number Placeholder 3"/>
          <p:cNvSpPr>
            <a:spLocks noGrp="1"/>
          </p:cNvSpPr>
          <p:nvPr>
            <p:ph type="sldNum" sz="quarter" idx="12"/>
          </p:nvPr>
        </p:nvSpPr>
        <p:spPr/>
        <p:txBody>
          <a:bodyPr/>
          <a:lstStyle/>
          <a:p>
            <a:pPr>
              <a:defRPr/>
            </a:pPr>
            <a:fld id="{1A25CF7E-05FF-4B4A-9944-BE57E82D8571}" type="slidenum">
              <a:rPr lang="en-US" altLang="en-US" smtClean="0"/>
              <a:pPr>
                <a:defRPr/>
              </a:pPr>
              <a:t>10</a:t>
            </a:fld>
            <a:endParaRPr lang="en-US" altLang="en-US" dirty="0"/>
          </a:p>
        </p:txBody>
      </p:sp>
    </p:spTree>
    <p:extLst>
      <p:ext uri="{BB962C8B-B14F-4D97-AF65-F5344CB8AC3E}">
        <p14:creationId xmlns:p14="http://schemas.microsoft.com/office/powerpoint/2010/main" val="325554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A42EEB62-A184-49CC-9290-7A857FE2AF42}"/>
              </a:ext>
            </a:extLst>
          </p:cNvPr>
          <p:cNvSpPr>
            <a:spLocks noGrp="1"/>
          </p:cNvSpPr>
          <p:nvPr>
            <p:ph type="title"/>
          </p:nvPr>
        </p:nvSpPr>
        <p:spPr/>
        <p:txBody>
          <a:bodyPr wrap="square" anchor="ctr">
            <a:normAutofit fontScale="90000"/>
          </a:bodyPr>
          <a:lstStyle/>
          <a:p>
            <a:pPr>
              <a:lnSpc>
                <a:spcPct val="90000"/>
              </a:lnSpc>
            </a:pPr>
            <a:r>
              <a:rPr lang="en-US" sz="3100" b="1" dirty="0">
                <a:latin typeface="Times New Roman" panose="02020603050405020304" pitchFamily="18" charset="0"/>
                <a:cs typeface="Times New Roman" panose="02020603050405020304" pitchFamily="18" charset="0"/>
              </a:rPr>
              <a:t>2020-21 General Fund Budget Amendment #2</a:t>
            </a:r>
            <a:br>
              <a:rPr lang="en-US" sz="3100" b="1" dirty="0">
                <a:latin typeface="Times New Roman" panose="02020603050405020304" pitchFamily="18" charset="0"/>
                <a:cs typeface="Times New Roman" panose="02020603050405020304" pitchFamily="18" charset="0"/>
              </a:rPr>
            </a:br>
            <a:r>
              <a:rPr lang="en-US" sz="3100" b="1" dirty="0">
                <a:latin typeface="Times New Roman" panose="02020603050405020304" pitchFamily="18" charset="0"/>
                <a:cs typeface="Times New Roman" panose="02020603050405020304" pitchFamily="18" charset="0"/>
              </a:rPr>
              <a:t>One-time Revenue Sources</a:t>
            </a:r>
          </a:p>
        </p:txBody>
      </p:sp>
      <p:sp>
        <p:nvSpPr>
          <p:cNvPr id="2" name="Slide Number Placeholder 1">
            <a:extLst>
              <a:ext uri="{FF2B5EF4-FFF2-40B4-BE49-F238E27FC236}">
                <a16:creationId xmlns:a16="http://schemas.microsoft.com/office/drawing/2014/main" id="{4D733362-333C-4721-A846-791328827D87}"/>
              </a:ext>
            </a:extLst>
          </p:cNvPr>
          <p:cNvSpPr>
            <a:spLocks noGrp="1"/>
          </p:cNvSpPr>
          <p:nvPr>
            <p:ph type="sldNum" sz="quarter" idx="12"/>
          </p:nvPr>
        </p:nvSpPr>
        <p:spPr/>
        <p:txBody>
          <a:bodyPr anchor="ctr">
            <a:normAutofit/>
          </a:bodyPr>
          <a:lstStyle/>
          <a:p>
            <a:pPr>
              <a:spcAft>
                <a:spcPts val="600"/>
              </a:spcAft>
              <a:defRPr/>
            </a:pPr>
            <a:fld id="{81627D45-3680-4120-ADEC-2D4CED3EEEA1}" type="slidenum">
              <a:rPr lang="en-US" altLang="en-US" smtClean="0"/>
              <a:pPr>
                <a:spcAft>
                  <a:spcPts val="600"/>
                </a:spcAft>
                <a:defRPr/>
              </a:pPr>
              <a:t>11</a:t>
            </a:fld>
            <a:endParaRPr lang="en-US" altLang="en-US"/>
          </a:p>
        </p:txBody>
      </p:sp>
      <p:pic>
        <p:nvPicPr>
          <p:cNvPr id="4" name="Picture 3">
            <a:extLst>
              <a:ext uri="{FF2B5EF4-FFF2-40B4-BE49-F238E27FC236}">
                <a16:creationId xmlns:a16="http://schemas.microsoft.com/office/drawing/2014/main" id="{56FC73AD-CD70-4C5D-BAFF-2C937DEA814D}"/>
              </a:ext>
            </a:extLst>
          </p:cNvPr>
          <p:cNvPicPr>
            <a:picLocks noChangeAspect="1"/>
          </p:cNvPicPr>
          <p:nvPr/>
        </p:nvPicPr>
        <p:blipFill>
          <a:blip r:embed="rId2"/>
          <a:stretch>
            <a:fillRect/>
          </a:stretch>
        </p:blipFill>
        <p:spPr>
          <a:xfrm>
            <a:off x="505261" y="1600200"/>
            <a:ext cx="8133477" cy="4525963"/>
          </a:xfrm>
          <a:prstGeom prst="rect">
            <a:avLst/>
          </a:prstGeom>
          <a:noFill/>
        </p:spPr>
      </p:pic>
    </p:spTree>
    <p:extLst>
      <p:ext uri="{BB962C8B-B14F-4D97-AF65-F5344CB8AC3E}">
        <p14:creationId xmlns:p14="http://schemas.microsoft.com/office/powerpoint/2010/main" val="3068421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7C38953C-B5FA-4F62-B4D2-4BE99F0ABA5B}"/>
              </a:ext>
            </a:extLst>
          </p:cNvPr>
          <p:cNvSpPr>
            <a:spLocks noGrp="1"/>
          </p:cNvSpPr>
          <p:nvPr>
            <p:ph type="title"/>
          </p:nvPr>
        </p:nvSpPr>
        <p:spPr/>
        <p:txBody>
          <a:bodyPr wrap="square" anchor="ctr">
            <a:normAutofit fontScale="90000"/>
          </a:bodyPr>
          <a:lstStyle/>
          <a:p>
            <a:pPr>
              <a:lnSpc>
                <a:spcPct val="90000"/>
              </a:lnSpc>
            </a:pPr>
            <a:r>
              <a:rPr lang="en-US" sz="3100" b="1" dirty="0">
                <a:latin typeface="Times New Roman" panose="02020603050405020304" pitchFamily="18" charset="0"/>
                <a:cs typeface="Times New Roman" panose="02020603050405020304" pitchFamily="18" charset="0"/>
              </a:rPr>
              <a:t>2020-21 General Fund Budget Amendment #2</a:t>
            </a:r>
            <a:br>
              <a:rPr lang="en-US" sz="3100" b="1" dirty="0">
                <a:latin typeface="Times New Roman" panose="02020603050405020304" pitchFamily="18" charset="0"/>
                <a:cs typeface="Times New Roman" panose="02020603050405020304" pitchFamily="18" charset="0"/>
              </a:rPr>
            </a:br>
            <a:r>
              <a:rPr lang="en-US" sz="3100" b="1" dirty="0">
                <a:latin typeface="Times New Roman" panose="02020603050405020304" pitchFamily="18" charset="0"/>
                <a:cs typeface="Times New Roman" panose="02020603050405020304" pitchFamily="18" charset="0"/>
              </a:rPr>
              <a:t> Revenues by Source</a:t>
            </a:r>
            <a:endParaRPr lang="en-US" sz="3100" dirty="0">
              <a:latin typeface="Times New Roman" panose="02020603050405020304" pitchFamily="18" charset="0"/>
              <a:cs typeface="Times New Roman" panose="02020603050405020304" pitchFamily="18" charset="0"/>
            </a:endParaRPr>
          </a:p>
        </p:txBody>
      </p:sp>
      <p:sp>
        <p:nvSpPr>
          <p:cNvPr id="4" name="Slide Number Placeholder 3" hidden="1">
            <a:extLst>
              <a:ext uri="{FF2B5EF4-FFF2-40B4-BE49-F238E27FC236}">
                <a16:creationId xmlns:a16="http://schemas.microsoft.com/office/drawing/2014/main" id="{7619BB8E-0483-4DED-849D-D298838F36AD}"/>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12</a:t>
            </a:fld>
            <a:endParaRPr lang="en-US" altLang="en-US"/>
          </a:p>
        </p:txBody>
      </p:sp>
      <p:sp>
        <p:nvSpPr>
          <p:cNvPr id="16" name="Slide Number Placeholder 3">
            <a:extLst>
              <a:ext uri="{FF2B5EF4-FFF2-40B4-BE49-F238E27FC236}">
                <a16:creationId xmlns:a16="http://schemas.microsoft.com/office/drawing/2014/main" id="{4AA8DAD6-79E8-481A-BECE-D991492D7B58}"/>
              </a:ext>
            </a:extLst>
          </p:cNvPr>
          <p:cNvSpPr>
            <a:spLocks noGrp="1"/>
          </p:cNvSpPr>
          <p:nvPr>
            <p:ph type="sldNum" sz="quarter" idx="4294967295"/>
          </p:nvPr>
        </p:nvSpPr>
        <p:spPr>
          <a:xfrm>
            <a:off x="7010400" y="6356350"/>
            <a:ext cx="2133600" cy="365125"/>
          </a:xfrm>
        </p:spPr>
        <p:txBody>
          <a:bodyPr anchor="ctr">
            <a:normAutofit/>
          </a:bodyPr>
          <a:lstStyle/>
          <a:p>
            <a:pPr>
              <a:spcAft>
                <a:spcPts val="600"/>
              </a:spcAft>
              <a:defRPr/>
            </a:pPr>
            <a:fld id="{1A25CF7E-05FF-4B4A-9944-BE57E82D8571}" type="slidenum">
              <a:rPr lang="en-US" altLang="en-US"/>
              <a:pPr>
                <a:spcAft>
                  <a:spcPts val="600"/>
                </a:spcAft>
                <a:defRPr/>
              </a:pPr>
              <a:t>12</a:t>
            </a:fld>
            <a:endParaRPr lang="en-US" altLang="en-US"/>
          </a:p>
        </p:txBody>
      </p:sp>
      <p:pic>
        <p:nvPicPr>
          <p:cNvPr id="5" name="Picture 4">
            <a:extLst>
              <a:ext uri="{FF2B5EF4-FFF2-40B4-BE49-F238E27FC236}">
                <a16:creationId xmlns:a16="http://schemas.microsoft.com/office/drawing/2014/main" id="{CD965B5E-29F6-42F1-BE96-0E0ECC581A2A}"/>
              </a:ext>
            </a:extLst>
          </p:cNvPr>
          <p:cNvPicPr>
            <a:picLocks noChangeAspect="1"/>
          </p:cNvPicPr>
          <p:nvPr/>
        </p:nvPicPr>
        <p:blipFill>
          <a:blip r:embed="rId2"/>
          <a:stretch>
            <a:fillRect/>
          </a:stretch>
        </p:blipFill>
        <p:spPr>
          <a:xfrm>
            <a:off x="457200" y="2557986"/>
            <a:ext cx="8229600" cy="2610390"/>
          </a:xfrm>
          <a:prstGeom prst="rect">
            <a:avLst/>
          </a:prstGeom>
          <a:noFill/>
        </p:spPr>
      </p:pic>
    </p:spTree>
    <p:extLst>
      <p:ext uri="{BB962C8B-B14F-4D97-AF65-F5344CB8AC3E}">
        <p14:creationId xmlns:p14="http://schemas.microsoft.com/office/powerpoint/2010/main" val="2120165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7089"/>
            <a:ext cx="8229600" cy="1143000"/>
          </a:xfrm>
        </p:spPr>
        <p:txBody>
          <a:bodyPr>
            <a:normAutofit fontScale="90000"/>
          </a:bodyPr>
          <a:lstStyle/>
          <a:p>
            <a:r>
              <a:rPr lang="en-US" sz="3200" b="1" dirty="0">
                <a:latin typeface="Times New Roman" panose="02020603050405020304" pitchFamily="18" charset="0"/>
                <a:cs typeface="Times New Roman" panose="02020603050405020304" pitchFamily="18" charset="0"/>
              </a:rPr>
              <a:t>2020-21 General Fund Budget Amendment #2 Expenditure Adjustments</a:t>
            </a:r>
            <a:br>
              <a:rPr lang="en-US" sz="3200" b="1"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42900" y="1371600"/>
            <a:ext cx="8458200" cy="5181600"/>
          </a:xfrm>
        </p:spPr>
        <p:txBody>
          <a:bodyPr/>
          <a:lstStyle/>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Salaries and Benefits  – increase $2.8 million</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Adjusted to reflect signing bonus payments per contractual obligations</a:t>
            </a:r>
          </a:p>
          <a:p>
            <a:pPr marL="457200" lvl="1"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Purchased Services – decrease $1.6 million</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Special education support – $563,000</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Transportation services – $362,000</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Substitutes – $309,000</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Conferences and related mileage – $176,000</a:t>
            </a:r>
          </a:p>
          <a:p>
            <a:pPr marL="457200" lvl="1"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Supplies– decrease $263,000</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Fuel  - $150,000</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Building discretionary supplies budgets  </a:t>
            </a:r>
          </a:p>
          <a:p>
            <a:pPr lvl="1">
              <a:buFont typeface="Arial" panose="020B0604020202020204" pitchFamily="34" charset="0"/>
              <a:buChar char="•"/>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Other Transactions – decrease $358,000 </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Center program tuition </a:t>
            </a:r>
          </a:p>
          <a:p>
            <a:pPr lvl="1">
              <a:buFont typeface="Arial" panose="020B0604020202020204" pitchFamily="34" charset="0"/>
              <a:buChar char="•"/>
            </a:pPr>
            <a:endParaRPr lang="en-US" sz="1500" dirty="0">
              <a:latin typeface="Times New Roman" panose="02020603050405020304" pitchFamily="18" charset="0"/>
              <a:cs typeface="Times New Roman" panose="02020603050405020304" pitchFamily="18" charset="0"/>
            </a:endParaRPr>
          </a:p>
          <a:p>
            <a:pPr marL="342900" lvl="1" indent="-342900">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Debt Service – increase $991,000</a:t>
            </a:r>
          </a:p>
          <a:p>
            <a:pPr lvl="1">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Preschool and TLC 2020-21 debt obligations assumed by the General Fund </a:t>
            </a:r>
          </a:p>
          <a:p>
            <a:pPr lvl="1">
              <a:buFont typeface="Arial" panose="020B0604020202020204" pitchFamily="34" charset="0"/>
              <a:buChar char="•"/>
            </a:pPr>
            <a:endParaRPr lang="en-US" sz="1600"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US" sz="1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1A25CF7E-05FF-4B4A-9944-BE57E82D8571}" type="slidenum">
              <a:rPr lang="en-US" altLang="en-US" smtClean="0"/>
              <a:pPr>
                <a:defRPr/>
              </a:pPr>
              <a:t>13</a:t>
            </a:fld>
            <a:endParaRPr lang="en-US" altLang="en-US" dirty="0"/>
          </a:p>
        </p:txBody>
      </p:sp>
    </p:spTree>
    <p:extLst>
      <p:ext uri="{BB962C8B-B14F-4D97-AF65-F5344CB8AC3E}">
        <p14:creationId xmlns:p14="http://schemas.microsoft.com/office/powerpoint/2010/main" val="1472369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7C38953C-B5FA-4F62-B4D2-4BE99F0ABA5B}"/>
              </a:ext>
            </a:extLst>
          </p:cNvPr>
          <p:cNvSpPr>
            <a:spLocks noGrp="1"/>
          </p:cNvSpPr>
          <p:nvPr>
            <p:ph type="title"/>
          </p:nvPr>
        </p:nvSpPr>
        <p:spPr/>
        <p:txBody>
          <a:bodyPr wrap="square" anchor="ctr">
            <a:normAutofit fontScale="90000"/>
          </a:bodyPr>
          <a:lstStyle/>
          <a:p>
            <a:pPr>
              <a:lnSpc>
                <a:spcPct val="90000"/>
              </a:lnSpc>
            </a:pPr>
            <a:r>
              <a:rPr lang="en-US" sz="3100" b="1" dirty="0">
                <a:latin typeface="Times New Roman" panose="02020603050405020304" pitchFamily="18" charset="0"/>
                <a:cs typeface="Times New Roman" panose="02020603050405020304" pitchFamily="18" charset="0"/>
              </a:rPr>
              <a:t>2020-21 General Fund Budget Amendment #2</a:t>
            </a:r>
            <a:br>
              <a:rPr lang="en-US" sz="3100" b="1" dirty="0">
                <a:latin typeface="Times New Roman" panose="02020603050405020304" pitchFamily="18" charset="0"/>
                <a:cs typeface="Times New Roman" panose="02020603050405020304" pitchFamily="18" charset="0"/>
              </a:rPr>
            </a:br>
            <a:r>
              <a:rPr lang="en-US" sz="3100" b="1" dirty="0">
                <a:latin typeface="Times New Roman" panose="02020603050405020304" pitchFamily="18" charset="0"/>
                <a:cs typeface="Times New Roman" panose="02020603050405020304" pitchFamily="18" charset="0"/>
              </a:rPr>
              <a:t>Expenditures by Object</a:t>
            </a:r>
            <a:endParaRPr lang="en-US" sz="3100" dirty="0">
              <a:latin typeface="Times New Roman" panose="02020603050405020304" pitchFamily="18" charset="0"/>
              <a:cs typeface="Times New Roman" panose="02020603050405020304" pitchFamily="18" charset="0"/>
            </a:endParaRPr>
          </a:p>
        </p:txBody>
      </p:sp>
      <p:sp>
        <p:nvSpPr>
          <p:cNvPr id="4" name="Slide Number Placeholder 3" hidden="1">
            <a:extLst>
              <a:ext uri="{FF2B5EF4-FFF2-40B4-BE49-F238E27FC236}">
                <a16:creationId xmlns:a16="http://schemas.microsoft.com/office/drawing/2014/main" id="{7619BB8E-0483-4DED-849D-D298838F36AD}"/>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14</a:t>
            </a:fld>
            <a:endParaRPr lang="en-US" altLang="en-US"/>
          </a:p>
        </p:txBody>
      </p:sp>
      <p:sp>
        <p:nvSpPr>
          <p:cNvPr id="16" name="Slide Number Placeholder 3">
            <a:extLst>
              <a:ext uri="{FF2B5EF4-FFF2-40B4-BE49-F238E27FC236}">
                <a16:creationId xmlns:a16="http://schemas.microsoft.com/office/drawing/2014/main" id="{4AA8DAD6-79E8-481A-BECE-D991492D7B58}"/>
              </a:ext>
            </a:extLst>
          </p:cNvPr>
          <p:cNvSpPr>
            <a:spLocks noGrp="1"/>
          </p:cNvSpPr>
          <p:nvPr>
            <p:ph type="sldNum" sz="quarter" idx="4294967295"/>
          </p:nvPr>
        </p:nvSpPr>
        <p:spPr>
          <a:xfrm>
            <a:off x="7010400" y="6356350"/>
            <a:ext cx="2133600" cy="365125"/>
          </a:xfrm>
        </p:spPr>
        <p:txBody>
          <a:bodyPr anchor="ctr">
            <a:normAutofit/>
          </a:bodyPr>
          <a:lstStyle/>
          <a:p>
            <a:pPr>
              <a:spcAft>
                <a:spcPts val="600"/>
              </a:spcAft>
              <a:defRPr/>
            </a:pPr>
            <a:fld id="{1A25CF7E-05FF-4B4A-9944-BE57E82D8571}" type="slidenum">
              <a:rPr lang="en-US" altLang="en-US"/>
              <a:pPr>
                <a:spcAft>
                  <a:spcPts val="600"/>
                </a:spcAft>
                <a:defRPr/>
              </a:pPr>
              <a:t>14</a:t>
            </a:fld>
            <a:endParaRPr lang="en-US" altLang="en-US"/>
          </a:p>
        </p:txBody>
      </p:sp>
      <p:pic>
        <p:nvPicPr>
          <p:cNvPr id="3" name="Picture 2">
            <a:extLst>
              <a:ext uri="{FF2B5EF4-FFF2-40B4-BE49-F238E27FC236}">
                <a16:creationId xmlns:a16="http://schemas.microsoft.com/office/drawing/2014/main" id="{C06164EF-9259-4E50-AD6D-250569B89832}"/>
              </a:ext>
            </a:extLst>
          </p:cNvPr>
          <p:cNvPicPr>
            <a:picLocks noChangeAspect="1"/>
          </p:cNvPicPr>
          <p:nvPr/>
        </p:nvPicPr>
        <p:blipFill>
          <a:blip r:embed="rId2"/>
          <a:stretch>
            <a:fillRect/>
          </a:stretch>
        </p:blipFill>
        <p:spPr>
          <a:xfrm>
            <a:off x="457200" y="1829825"/>
            <a:ext cx="8229600" cy="4066713"/>
          </a:xfrm>
          <a:prstGeom prst="rect">
            <a:avLst/>
          </a:prstGeom>
          <a:noFill/>
        </p:spPr>
      </p:pic>
    </p:spTree>
    <p:extLst>
      <p:ext uri="{BB962C8B-B14F-4D97-AF65-F5344CB8AC3E}">
        <p14:creationId xmlns:p14="http://schemas.microsoft.com/office/powerpoint/2010/main" val="255288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A42EEB62-A184-49CC-9290-7A857FE2AF42}"/>
              </a:ext>
            </a:extLst>
          </p:cNvPr>
          <p:cNvSpPr>
            <a:spLocks noGrp="1"/>
          </p:cNvSpPr>
          <p:nvPr>
            <p:ph type="title"/>
          </p:nvPr>
        </p:nvSpPr>
        <p:spPr/>
        <p:txBody>
          <a:bodyPr wrap="square" anchor="ctr">
            <a:normAutofit fontScale="90000"/>
          </a:bodyPr>
          <a:lstStyle/>
          <a:p>
            <a:pPr>
              <a:lnSpc>
                <a:spcPct val="90000"/>
              </a:lnSpc>
            </a:pPr>
            <a:r>
              <a:rPr lang="en-US" sz="3100" b="1" dirty="0">
                <a:latin typeface="Times New Roman" panose="02020603050405020304" pitchFamily="18" charset="0"/>
                <a:cs typeface="Times New Roman" panose="02020603050405020304" pitchFamily="18" charset="0"/>
              </a:rPr>
              <a:t>2020-21 General Fund Budget Amendment #2</a:t>
            </a:r>
            <a:br>
              <a:rPr lang="en-US" sz="3100" b="1" dirty="0">
                <a:latin typeface="Times New Roman" panose="02020603050405020304" pitchFamily="18" charset="0"/>
                <a:cs typeface="Times New Roman" panose="02020603050405020304" pitchFamily="18" charset="0"/>
              </a:rPr>
            </a:br>
            <a:r>
              <a:rPr lang="en-US" sz="3100" b="1" dirty="0">
                <a:latin typeface="Times New Roman" panose="02020603050405020304" pitchFamily="18" charset="0"/>
                <a:cs typeface="Times New Roman" panose="02020603050405020304" pitchFamily="18" charset="0"/>
              </a:rPr>
              <a:t>Summary of Revenues &amp; Expenditures</a:t>
            </a:r>
          </a:p>
        </p:txBody>
      </p:sp>
      <p:sp>
        <p:nvSpPr>
          <p:cNvPr id="2" name="Slide Number Placeholder 1">
            <a:extLst>
              <a:ext uri="{FF2B5EF4-FFF2-40B4-BE49-F238E27FC236}">
                <a16:creationId xmlns:a16="http://schemas.microsoft.com/office/drawing/2014/main" id="{4D733362-333C-4721-A846-791328827D87}"/>
              </a:ext>
            </a:extLst>
          </p:cNvPr>
          <p:cNvSpPr>
            <a:spLocks noGrp="1"/>
          </p:cNvSpPr>
          <p:nvPr>
            <p:ph type="sldNum" sz="quarter" idx="12"/>
          </p:nvPr>
        </p:nvSpPr>
        <p:spPr/>
        <p:txBody>
          <a:bodyPr anchor="ctr">
            <a:normAutofit/>
          </a:bodyPr>
          <a:lstStyle/>
          <a:p>
            <a:pPr>
              <a:spcAft>
                <a:spcPts val="600"/>
              </a:spcAft>
              <a:defRPr/>
            </a:pPr>
            <a:fld id="{81627D45-3680-4120-ADEC-2D4CED3EEEA1}" type="slidenum">
              <a:rPr lang="en-US" altLang="en-US" smtClean="0"/>
              <a:pPr>
                <a:spcAft>
                  <a:spcPts val="600"/>
                </a:spcAft>
                <a:defRPr/>
              </a:pPr>
              <a:t>15</a:t>
            </a:fld>
            <a:endParaRPr lang="en-US" altLang="en-US"/>
          </a:p>
        </p:txBody>
      </p:sp>
      <p:pic>
        <p:nvPicPr>
          <p:cNvPr id="7" name="Picture 6">
            <a:extLst>
              <a:ext uri="{FF2B5EF4-FFF2-40B4-BE49-F238E27FC236}">
                <a16:creationId xmlns:a16="http://schemas.microsoft.com/office/drawing/2014/main" id="{9EE35DB4-EACB-4233-A3E3-F16512A59FDA}"/>
              </a:ext>
            </a:extLst>
          </p:cNvPr>
          <p:cNvPicPr>
            <a:picLocks noChangeAspect="1"/>
          </p:cNvPicPr>
          <p:nvPr/>
        </p:nvPicPr>
        <p:blipFill>
          <a:blip r:embed="rId2"/>
          <a:stretch>
            <a:fillRect/>
          </a:stretch>
        </p:blipFill>
        <p:spPr>
          <a:xfrm>
            <a:off x="522454" y="1646237"/>
            <a:ext cx="8099091" cy="4525963"/>
          </a:xfrm>
          <a:prstGeom prst="rect">
            <a:avLst/>
          </a:prstGeom>
          <a:noFill/>
        </p:spPr>
      </p:pic>
    </p:spTree>
    <p:extLst>
      <p:ext uri="{BB962C8B-B14F-4D97-AF65-F5344CB8AC3E}">
        <p14:creationId xmlns:p14="http://schemas.microsoft.com/office/powerpoint/2010/main" val="4183649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1A25CF7E-05FF-4B4A-9944-BE57E82D8571}" type="slidenum">
              <a:rPr lang="en-US" altLang="en-US" smtClean="0"/>
              <a:pPr>
                <a:defRPr/>
              </a:pPr>
              <a:t>16</a:t>
            </a:fld>
            <a:endParaRPr lang="en-US" altLang="en-US"/>
          </a:p>
        </p:txBody>
      </p:sp>
      <p:graphicFrame>
        <p:nvGraphicFramePr>
          <p:cNvPr id="5" name="Object 1"/>
          <p:cNvGraphicFramePr>
            <a:graphicFrameLocks noGrp="1"/>
          </p:cNvGraphicFramePr>
          <p:nvPr>
            <p:extLst>
              <p:ext uri="{D42A27DB-BD31-4B8C-83A1-F6EECF244321}">
                <p14:modId xmlns:p14="http://schemas.microsoft.com/office/powerpoint/2010/main" val="3797367254"/>
              </p:ext>
            </p:extLst>
          </p:nvPr>
        </p:nvGraphicFramePr>
        <p:xfrm>
          <a:off x="152400" y="74104"/>
          <a:ext cx="8839200" cy="6477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95221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A25CF7E-05FF-4B4A-9944-BE57E82D8571}"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a:ln>
                <a:noFill/>
              </a:ln>
              <a:solidFill>
                <a:prstClr val="black">
                  <a:tint val="75000"/>
                </a:prstClr>
              </a:solidFill>
              <a:effectLst/>
              <a:uLnTx/>
              <a:uFillTx/>
              <a:latin typeface="Arial" charset="0"/>
              <a:ea typeface="+mn-ea"/>
              <a:cs typeface="Arial" charset="0"/>
            </a:endParaRPr>
          </a:p>
        </p:txBody>
      </p:sp>
      <p:graphicFrame>
        <p:nvGraphicFramePr>
          <p:cNvPr id="5" name="Object 1"/>
          <p:cNvGraphicFramePr>
            <a:graphicFrameLocks noGrp="1"/>
          </p:cNvGraphicFramePr>
          <p:nvPr>
            <p:extLst>
              <p:ext uri="{D42A27DB-BD31-4B8C-83A1-F6EECF244321}">
                <p14:modId xmlns:p14="http://schemas.microsoft.com/office/powerpoint/2010/main" val="4148042241"/>
              </p:ext>
            </p:extLst>
          </p:nvPr>
        </p:nvGraphicFramePr>
        <p:xfrm>
          <a:off x="38100" y="136525"/>
          <a:ext cx="9067800" cy="6477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80908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A25CF7E-05FF-4B4A-9944-BE57E82D8571}" type="slidenum">
              <a:rPr kumimoji="0" lang="en-US" altLang="en-US" sz="1200" b="0" i="0" u="none" strike="noStrike" kern="1200" cap="none" spc="0" normalizeH="0" baseline="0" noProof="0" smtClean="0">
                <a:ln>
                  <a:noFill/>
                </a:ln>
                <a:solidFill>
                  <a:prstClr val="black">
                    <a:tint val="75000"/>
                  </a:prst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a:ln>
                <a:noFill/>
              </a:ln>
              <a:solidFill>
                <a:prstClr val="black">
                  <a:tint val="75000"/>
                </a:prstClr>
              </a:solidFill>
              <a:effectLst/>
              <a:uLnTx/>
              <a:uFillTx/>
              <a:latin typeface="Arial" charset="0"/>
              <a:ea typeface="+mn-ea"/>
              <a:cs typeface="Arial" charset="0"/>
            </a:endParaRPr>
          </a:p>
        </p:txBody>
      </p:sp>
      <p:graphicFrame>
        <p:nvGraphicFramePr>
          <p:cNvPr id="5" name="Object 1"/>
          <p:cNvGraphicFramePr>
            <a:graphicFrameLocks noGrp="1"/>
          </p:cNvGraphicFramePr>
          <p:nvPr>
            <p:extLst>
              <p:ext uri="{D42A27DB-BD31-4B8C-83A1-F6EECF244321}">
                <p14:modId xmlns:p14="http://schemas.microsoft.com/office/powerpoint/2010/main" val="1652174511"/>
              </p:ext>
            </p:extLst>
          </p:nvPr>
        </p:nvGraphicFramePr>
        <p:xfrm>
          <a:off x="0" y="190500"/>
          <a:ext cx="8915400" cy="6477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68224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09"/>
            <a:ext cx="8229600" cy="792162"/>
          </a:xfrm>
        </p:spPr>
        <p:txBody>
          <a:bodyPr/>
          <a:lstStyle/>
          <a:p>
            <a:r>
              <a:rPr lang="en-US" sz="2800" b="1" dirty="0">
                <a:latin typeface="Times New Roman" panose="02020603050405020304" pitchFamily="18" charset="0"/>
                <a:cs typeface="Times New Roman" panose="02020603050405020304" pitchFamily="18" charset="0"/>
              </a:rPr>
              <a:t>2021-22 General Fund Assumptions</a:t>
            </a:r>
          </a:p>
        </p:txBody>
      </p:sp>
      <p:sp>
        <p:nvSpPr>
          <p:cNvPr id="3" name="Content Placeholder 2"/>
          <p:cNvSpPr>
            <a:spLocks noGrp="1"/>
          </p:cNvSpPr>
          <p:nvPr>
            <p:ph idx="1"/>
          </p:nvPr>
        </p:nvSpPr>
        <p:spPr>
          <a:xfrm>
            <a:off x="190500" y="915255"/>
            <a:ext cx="8763000" cy="5943599"/>
          </a:xfrm>
        </p:spPr>
        <p:txBody>
          <a:bodyPr/>
          <a:lstStyle/>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State Source Revenue:</a:t>
            </a:r>
          </a:p>
          <a:p>
            <a:pPr lvl="1"/>
            <a:r>
              <a:rPr lang="en-US" sz="1500" dirty="0">
                <a:latin typeface="Times New Roman" panose="02020603050405020304" pitchFamily="18" charset="0"/>
                <a:cs typeface="Times New Roman" panose="02020603050405020304" pitchFamily="18" charset="0"/>
              </a:rPr>
              <a:t>Enrollment Projection: 12,900</a:t>
            </a:r>
          </a:p>
          <a:p>
            <a:pPr lvl="1"/>
            <a:r>
              <a:rPr lang="en-US" sz="1500" dirty="0">
                <a:latin typeface="Times New Roman" panose="02020603050405020304" pitchFamily="18" charset="0"/>
                <a:cs typeface="Times New Roman" panose="02020603050405020304" pitchFamily="18" charset="0"/>
              </a:rPr>
              <a:t>Foundation Allowance: $163 per pupil increase (current Executive budget framework)</a:t>
            </a:r>
          </a:p>
          <a:p>
            <a:pPr lvl="1"/>
            <a:r>
              <a:rPr lang="en-US" sz="1500" dirty="0">
                <a:latin typeface="Times New Roman" panose="02020603050405020304" pitchFamily="18" charset="0"/>
                <a:cs typeface="Times New Roman" panose="02020603050405020304" pitchFamily="18" charset="0"/>
              </a:rPr>
              <a:t>11r(4) ESSER Equalization categorical funds ($2.0 million)</a:t>
            </a:r>
          </a:p>
          <a:p>
            <a:pPr marL="0"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Federal Source Revenue: ESSER II and ESSER III revenue ($2.2 million)  </a:t>
            </a:r>
          </a:p>
          <a:p>
            <a:pPr marL="0"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Salaries adjusted to reflect contractual obligations and increase of 35 teaching staff (TEA) </a:t>
            </a:r>
          </a:p>
          <a:p>
            <a:pPr marL="0"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Benefit increases:</a:t>
            </a:r>
          </a:p>
          <a:p>
            <a:pPr lvl="1"/>
            <a:r>
              <a:rPr lang="en-US" sz="1500" dirty="0">
                <a:latin typeface="Times New Roman" panose="02020603050405020304" pitchFamily="18" charset="0"/>
                <a:cs typeface="Times New Roman" panose="02020603050405020304" pitchFamily="18" charset="0"/>
              </a:rPr>
              <a:t>Health Insurance: 3.7% increase in PA 152 hard cap rate effective January 1, 2022</a:t>
            </a:r>
          </a:p>
          <a:p>
            <a:pPr lvl="1"/>
            <a:r>
              <a:rPr lang="en-US" sz="1500" dirty="0">
                <a:latin typeface="Times New Roman" panose="02020603050405020304" pitchFamily="18" charset="0"/>
                <a:cs typeface="Times New Roman" panose="02020603050405020304" pitchFamily="18" charset="0"/>
              </a:rPr>
              <a:t>Retirement Increase: Increase in the effective rate from 28.21% to 28.23%</a:t>
            </a:r>
          </a:p>
          <a:p>
            <a:pPr marL="457200" lvl="1"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Purchased Services adjusted to account for a full year of third-party contracts and activity</a:t>
            </a:r>
          </a:p>
          <a:p>
            <a:pPr marL="0"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Supplies: no significant changes from 2020-21</a:t>
            </a:r>
          </a:p>
          <a:p>
            <a:pPr marL="0" indent="0">
              <a:buNone/>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Capital Outlay: decrease of $2.5 million; 2020-21 included the purchase of iPads </a:t>
            </a:r>
          </a:p>
          <a:p>
            <a:pPr>
              <a:buFont typeface="Wingdings" panose="05000000000000000000" pitchFamily="2" charset="2"/>
              <a:buChar char="Ø"/>
            </a:pPr>
            <a:endParaRPr lang="en-US" sz="1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500" dirty="0">
                <a:latin typeface="Times New Roman" panose="02020603050405020304" pitchFamily="18" charset="0"/>
                <a:cs typeface="Times New Roman" panose="02020603050405020304" pitchFamily="18" charset="0"/>
              </a:rPr>
              <a:t>Debt Service: includes the 2021-22 obligation for TLC debt </a:t>
            </a:r>
          </a:p>
          <a:p>
            <a:endParaRPr lang="en-US" sz="1700" dirty="0">
              <a:highlight>
                <a:srgbClr val="FFFF00"/>
              </a:highlight>
              <a:latin typeface="Times New Roman" panose="02020603050405020304" pitchFamily="18" charset="0"/>
              <a:cs typeface="Times New Roman" panose="02020603050405020304" pitchFamily="18" charset="0"/>
            </a:endParaRPr>
          </a:p>
          <a:p>
            <a:pPr marL="457200" lvl="1" indent="0">
              <a:buNone/>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1A25CF7E-05FF-4B4A-9944-BE57E82D8571}" type="slidenum">
              <a:rPr lang="en-US" altLang="en-US" smtClean="0"/>
              <a:pPr>
                <a:defRPr/>
              </a:pPr>
              <a:t>19</a:t>
            </a:fld>
            <a:endParaRPr lang="en-US" altLang="en-US"/>
          </a:p>
        </p:txBody>
      </p:sp>
    </p:spTree>
    <p:extLst>
      <p:ext uri="{BB962C8B-B14F-4D97-AF65-F5344CB8AC3E}">
        <p14:creationId xmlns:p14="http://schemas.microsoft.com/office/powerpoint/2010/main" val="77730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B8D1C-CB14-447B-94FB-7F162D7EE39C}"/>
              </a:ext>
            </a:extLst>
          </p:cNvPr>
          <p:cNvSpPr>
            <a:spLocks noGrp="1"/>
          </p:cNvSpPr>
          <p:nvPr>
            <p:ph type="title"/>
          </p:nvPr>
        </p:nvSpPr>
        <p:spPr>
          <a:xfrm>
            <a:off x="474785" y="2971800"/>
            <a:ext cx="8229600" cy="1143000"/>
          </a:xfrm>
        </p:spPr>
        <p:txBody>
          <a:bodyPr/>
          <a:lstStyle/>
          <a:p>
            <a:r>
              <a:rPr lang="en-US" dirty="0">
                <a:latin typeface="Times New Roman" panose="02020603050405020304" pitchFamily="18" charset="0"/>
                <a:cs typeface="Times New Roman" panose="02020603050405020304" pitchFamily="18" charset="0"/>
              </a:rPr>
              <a:t>Millage Rates</a:t>
            </a:r>
          </a:p>
        </p:txBody>
      </p:sp>
      <p:sp>
        <p:nvSpPr>
          <p:cNvPr id="4" name="Slide Number Placeholder 3">
            <a:extLst>
              <a:ext uri="{FF2B5EF4-FFF2-40B4-BE49-F238E27FC236}">
                <a16:creationId xmlns:a16="http://schemas.microsoft.com/office/drawing/2014/main" id="{6D75B1B1-A045-4F8A-9F2D-9D389EE5A0C2}"/>
              </a:ext>
            </a:extLst>
          </p:cNvPr>
          <p:cNvSpPr>
            <a:spLocks noGrp="1"/>
          </p:cNvSpPr>
          <p:nvPr>
            <p:ph type="sldNum" sz="quarter" idx="12"/>
          </p:nvPr>
        </p:nvSpPr>
        <p:spPr/>
        <p:txBody>
          <a:bodyPr/>
          <a:lstStyle/>
          <a:p>
            <a:pPr>
              <a:defRPr/>
            </a:pPr>
            <a:fld id="{1A25CF7E-05FF-4B4A-9944-BE57E82D8571}" type="slidenum">
              <a:rPr lang="en-US" altLang="en-US" smtClean="0"/>
              <a:pPr>
                <a:defRPr/>
              </a:pPr>
              <a:t>2</a:t>
            </a:fld>
            <a:endParaRPr lang="en-US" altLang="en-US"/>
          </a:p>
        </p:txBody>
      </p:sp>
    </p:spTree>
    <p:extLst>
      <p:ext uri="{BB962C8B-B14F-4D97-AF65-F5344CB8AC3E}">
        <p14:creationId xmlns:p14="http://schemas.microsoft.com/office/powerpoint/2010/main" val="2469900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BEBA8EAE-BF5A-486C-A8C5-ECC9F3942E4B}">
                <a14:imgProps xmlns:a14="http://schemas.microsoft.com/office/drawing/2010/main">
                  <a14:imgLayer r:embed="rId3">
                    <a14:imgEffect>
                      <a14:colorTemperature colorTemp="6590"/>
                    </a14:imgEffect>
                    <a14:imgEffect>
                      <a14:saturation sat="40000"/>
                    </a14:imgEffect>
                  </a14:imgLayer>
                </a14:imgProps>
              </a:ext>
              <a:ext uri="{28A0092B-C50C-407E-A947-70E740481C1C}">
                <a14:useLocalDpi xmlns:a14="http://schemas.microsoft.com/office/drawing/2010/main" val="0"/>
              </a:ext>
            </a:extLst>
          </a:blip>
          <a:stretch>
            <a:fillRect/>
          </a:stretch>
        </p:blipFill>
        <p:spPr>
          <a:xfrm>
            <a:off x="228601" y="6241655"/>
            <a:ext cx="1523999" cy="323338"/>
          </a:xfrm>
        </p:spPr>
      </p:pic>
      <p:sp>
        <p:nvSpPr>
          <p:cNvPr id="4" name="Slide Number Placeholder 3"/>
          <p:cNvSpPr>
            <a:spLocks noGrp="1"/>
          </p:cNvSpPr>
          <p:nvPr>
            <p:ph type="sldNum" sz="quarter" idx="12"/>
          </p:nvPr>
        </p:nvSpPr>
        <p:spPr/>
        <p:txBody>
          <a:bodyPr/>
          <a:lstStyle/>
          <a:p>
            <a:pPr>
              <a:defRPr/>
            </a:pPr>
            <a:fld id="{1A25CF7E-05FF-4B4A-9944-BE57E82D8571}" type="slidenum">
              <a:rPr lang="en-US" altLang="en-US" sz="1400" smtClean="0">
                <a:latin typeface="Times New Roman" panose="02020603050405020304" pitchFamily="18" charset="0"/>
                <a:cs typeface="Times New Roman" panose="02020603050405020304" pitchFamily="18" charset="0"/>
              </a:rPr>
              <a:pPr>
                <a:defRPr/>
              </a:pPr>
              <a:t>20</a:t>
            </a:fld>
            <a:endParaRPr lang="en-US" altLang="en-US" sz="1400" dirty="0">
              <a:latin typeface="Times New Roman" panose="02020603050405020304" pitchFamily="18" charset="0"/>
              <a:cs typeface="Times New Roman" panose="02020603050405020304" pitchFamily="18" charset="0"/>
            </a:endParaRPr>
          </a:p>
        </p:txBody>
      </p:sp>
      <p:graphicFrame>
        <p:nvGraphicFramePr>
          <p:cNvPr id="7" name="Object 1"/>
          <p:cNvGraphicFramePr>
            <a:graphicFrameLocks noGrp="1"/>
          </p:cNvGraphicFramePr>
          <p:nvPr>
            <p:extLst>
              <p:ext uri="{D42A27DB-BD31-4B8C-83A1-F6EECF244321}">
                <p14:modId xmlns:p14="http://schemas.microsoft.com/office/powerpoint/2010/main" val="71548367"/>
              </p:ext>
            </p:extLst>
          </p:nvPr>
        </p:nvGraphicFramePr>
        <p:xfrm>
          <a:off x="-152400" y="685800"/>
          <a:ext cx="8839200" cy="5181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91185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A25CF7E-05FF-4B4A-9944-BE57E82D8571}" type="slidenum">
              <a:rPr kumimoji="0" lang="en-US" altLang="en-US" sz="14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en-US" sz="14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Object 1"/>
          <p:cNvGraphicFramePr>
            <a:graphicFrameLocks noGrp="1"/>
          </p:cNvGraphicFramePr>
          <p:nvPr>
            <p:extLst>
              <p:ext uri="{D42A27DB-BD31-4B8C-83A1-F6EECF244321}">
                <p14:modId xmlns:p14="http://schemas.microsoft.com/office/powerpoint/2010/main" val="501149832"/>
              </p:ext>
            </p:extLst>
          </p:nvPr>
        </p:nvGraphicFramePr>
        <p:xfrm>
          <a:off x="228600" y="152400"/>
          <a:ext cx="8839200" cy="6019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139021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ED36513-0955-4D8E-9535-D1B0E3397545}"/>
              </a:ext>
            </a:extLst>
          </p:cNvPr>
          <p:cNvPicPr>
            <a:picLocks noChangeAspect="1"/>
          </p:cNvPicPr>
          <p:nvPr/>
        </p:nvPicPr>
        <p:blipFill>
          <a:blip r:embed="rId2"/>
          <a:stretch>
            <a:fillRect/>
          </a:stretch>
        </p:blipFill>
        <p:spPr>
          <a:xfrm>
            <a:off x="1341263" y="68263"/>
            <a:ext cx="6461475" cy="6721475"/>
          </a:xfrm>
          <a:prstGeom prst="rect">
            <a:avLst/>
          </a:prstGeom>
          <a:noFill/>
        </p:spPr>
      </p:pic>
      <p:sp>
        <p:nvSpPr>
          <p:cNvPr id="4" name="Slide Number Placeholder 3" hidden="1"/>
          <p:cNvSpPr>
            <a:spLocks noGrp="1"/>
          </p:cNvSpPr>
          <p:nvPr>
            <p:ph type="sldNum" sz="quarter" idx="12"/>
          </p:nvPr>
        </p:nvSpPr>
        <p:spPr/>
        <p:txBody>
          <a:bodyPr/>
          <a:lstStyle/>
          <a:p>
            <a:pPr>
              <a:spcAft>
                <a:spcPts val="600"/>
              </a:spcAft>
              <a:defRPr/>
            </a:pPr>
            <a:fld id="{1A25CF7E-05FF-4B4A-9944-BE57E82D8571}" type="slidenum">
              <a:rPr lang="en-US" altLang="en-US" sz="1400" smtClean="0">
                <a:latin typeface="Times New Roman" panose="02020603050405020304" pitchFamily="18" charset="0"/>
                <a:cs typeface="Times New Roman" panose="02020603050405020304" pitchFamily="18" charset="0"/>
              </a:rPr>
              <a:pPr>
                <a:spcAft>
                  <a:spcPts val="600"/>
                </a:spcAft>
                <a:defRPr/>
              </a:pPr>
              <a:t>22</a:t>
            </a:fld>
            <a:endParaRPr lang="en-US" altLang="en-US" sz="1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11852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36B37-443D-42DA-92A0-8CEE1D39CC71}"/>
              </a:ext>
            </a:extLst>
          </p:cNvPr>
          <p:cNvSpPr>
            <a:spLocks noGrp="1"/>
          </p:cNvSpPr>
          <p:nvPr>
            <p:ph type="title"/>
          </p:nvPr>
        </p:nvSpPr>
        <p:spPr>
          <a:xfrm>
            <a:off x="457200" y="2857500"/>
            <a:ext cx="8229600" cy="1143000"/>
          </a:xfrm>
        </p:spPr>
        <p:txBody>
          <a:bodyPr/>
          <a:lstStyle/>
          <a:p>
            <a:r>
              <a:rPr lang="en-US" dirty="0">
                <a:latin typeface="Times New Roman" panose="02020603050405020304" pitchFamily="18" charset="0"/>
                <a:cs typeface="Times New Roman" panose="02020603050405020304" pitchFamily="18" charset="0"/>
              </a:rPr>
              <a:t>Ancillary Funds</a:t>
            </a:r>
          </a:p>
        </p:txBody>
      </p:sp>
      <p:sp>
        <p:nvSpPr>
          <p:cNvPr id="4" name="Slide Number Placeholder 3">
            <a:extLst>
              <a:ext uri="{FF2B5EF4-FFF2-40B4-BE49-F238E27FC236}">
                <a16:creationId xmlns:a16="http://schemas.microsoft.com/office/drawing/2014/main" id="{5687747B-E8D6-4317-BFE9-41F352339DE2}"/>
              </a:ext>
            </a:extLst>
          </p:cNvPr>
          <p:cNvSpPr>
            <a:spLocks noGrp="1"/>
          </p:cNvSpPr>
          <p:nvPr>
            <p:ph type="sldNum" sz="quarter" idx="12"/>
          </p:nvPr>
        </p:nvSpPr>
        <p:spPr/>
        <p:txBody>
          <a:bodyPr/>
          <a:lstStyle/>
          <a:p>
            <a:pPr>
              <a:defRPr/>
            </a:pPr>
            <a:fld id="{1A25CF7E-05FF-4B4A-9944-BE57E82D8571}" type="slidenum">
              <a:rPr lang="en-US" altLang="en-US" smtClean="0"/>
              <a:pPr>
                <a:defRPr/>
              </a:pPr>
              <a:t>23</a:t>
            </a:fld>
            <a:endParaRPr lang="en-US" altLang="en-US"/>
          </a:p>
        </p:txBody>
      </p:sp>
    </p:spTree>
    <p:extLst>
      <p:ext uri="{BB962C8B-B14F-4D97-AF65-F5344CB8AC3E}">
        <p14:creationId xmlns:p14="http://schemas.microsoft.com/office/powerpoint/2010/main" val="224661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13203"/>
            <a:ext cx="8229600" cy="792162"/>
          </a:xfrm>
        </p:spPr>
        <p:txBody>
          <a:bodyPr>
            <a:normAutofit fontScale="90000"/>
          </a:bodyPr>
          <a:lstStyle/>
          <a:p>
            <a:r>
              <a:rPr lang="en-US" sz="3200" dirty="0">
                <a:latin typeface="Times New Roman" panose="02020603050405020304" pitchFamily="18" charset="0"/>
                <a:cs typeface="Times New Roman" panose="02020603050405020304" pitchFamily="18" charset="0"/>
              </a:rPr>
              <a:t>Ancillary Fund Descriptions</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5" name="Content Placeholder 4"/>
          <p:cNvPicPr>
            <a:picLocks noGrp="1" noChangeAspect="1"/>
          </p:cNvPicPr>
          <p:nvPr>
            <p:ph idx="1"/>
          </p:nvPr>
        </p:nvPicPr>
        <p:blipFill>
          <a:blip r:embed="rId2" cstate="print">
            <a:extLst>
              <a:ext uri="{BEBA8EAE-BF5A-486C-A8C5-ECC9F3942E4B}">
                <a14:imgProps xmlns:a14="http://schemas.microsoft.com/office/drawing/2010/main">
                  <a14:imgLayer r:embed="rId3">
                    <a14:imgEffect>
                      <a14:colorTemperature colorTemp="6590"/>
                    </a14:imgEffect>
                    <a14:imgEffect>
                      <a14:saturation sat="40000"/>
                    </a14:imgEffect>
                  </a14:imgLayer>
                </a14:imgProps>
              </a:ext>
              <a:ext uri="{28A0092B-C50C-407E-A947-70E740481C1C}">
                <a14:useLocalDpi xmlns:a14="http://schemas.microsoft.com/office/drawing/2010/main" val="0"/>
              </a:ext>
            </a:extLst>
          </a:blip>
          <a:stretch>
            <a:fillRect/>
          </a:stretch>
        </p:blipFill>
        <p:spPr>
          <a:xfrm>
            <a:off x="304800" y="6477000"/>
            <a:ext cx="1523999" cy="323338"/>
          </a:xfrm>
        </p:spPr>
      </p:pic>
      <p:sp>
        <p:nvSpPr>
          <p:cNvPr id="4" name="Slide Number Placeholder 3"/>
          <p:cNvSpPr>
            <a:spLocks noGrp="1"/>
          </p:cNvSpPr>
          <p:nvPr>
            <p:ph type="sldNum" sz="quarter" idx="12"/>
          </p:nvPr>
        </p:nvSpPr>
        <p:spPr/>
        <p:txBody>
          <a:bodyPr/>
          <a:lstStyle/>
          <a:p>
            <a:pPr>
              <a:defRPr/>
            </a:pPr>
            <a:fld id="{1A25CF7E-05FF-4B4A-9944-BE57E82D8571}" type="slidenum">
              <a:rPr lang="en-US" altLang="en-US" sz="1400" smtClean="0">
                <a:latin typeface="Times New Roman" panose="02020603050405020304" pitchFamily="18" charset="0"/>
                <a:cs typeface="Times New Roman" panose="02020603050405020304" pitchFamily="18" charset="0"/>
              </a:rPr>
              <a:pPr>
                <a:defRPr/>
              </a:pPr>
              <a:t>24</a:t>
            </a:fld>
            <a:endParaRPr lang="en-US" altLang="en-US" sz="1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457200" y="838200"/>
            <a:ext cx="8229600" cy="4909036"/>
          </a:xfrm>
          <a:prstGeom prst="rect">
            <a:avLst/>
          </a:prstGeom>
          <a:noFill/>
        </p:spPr>
        <p:txBody>
          <a:bodyPr wrap="square" rtlCol="0">
            <a:spAutoFit/>
          </a:bodyPr>
          <a:lstStyle/>
          <a:p>
            <a:pPr marL="342900" indent="-342900">
              <a:buFont typeface="+mj-lt"/>
              <a:buAutoNum type="arabicPeriod"/>
            </a:pPr>
            <a:endParaRPr lang="en-US" sz="12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200" dirty="0">
                <a:latin typeface="Times New Roman" panose="02020603050405020304" pitchFamily="18" charset="0"/>
                <a:cs typeface="Times New Roman" panose="02020603050405020304" pitchFamily="18" charset="0"/>
              </a:rPr>
              <a:t>Capital Projects Bond Funds (419) – Accounts for the bond proceeds and expenses associated with the District’s bond projects.</a:t>
            </a:r>
          </a:p>
          <a:p>
            <a:pPr marL="342900" indent="-342900">
              <a:buFont typeface="+mj-lt"/>
              <a:buAutoNum type="arabicPeriod"/>
            </a:pPr>
            <a:endParaRPr lang="en-US" sz="12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200" dirty="0">
                <a:latin typeface="Times New Roman" panose="02020603050405020304" pitchFamily="18" charset="0"/>
                <a:cs typeface="Times New Roman" panose="02020603050405020304" pitchFamily="18" charset="0"/>
              </a:rPr>
              <a:t>Sinking Fund (498) – Accounts for the revenue and expenses associated with the District’s sinking fund millage.</a:t>
            </a:r>
          </a:p>
          <a:p>
            <a:pPr marL="342900" indent="-342900">
              <a:buFont typeface="+mj-lt"/>
              <a:buAutoNum type="arabicPeriod"/>
            </a:pPr>
            <a:endParaRPr lang="en-US" sz="12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200" dirty="0">
                <a:latin typeface="Times New Roman" panose="02020603050405020304" pitchFamily="18" charset="0"/>
                <a:cs typeface="Times New Roman" panose="02020603050405020304" pitchFamily="18" charset="0"/>
              </a:rPr>
              <a:t>Capital Maintenance Fund (499) – Accounts for the expenses associated with the District’s capital maintenance projects.</a:t>
            </a:r>
          </a:p>
          <a:p>
            <a:pPr marL="342900" indent="-342900">
              <a:buFont typeface="+mj-lt"/>
              <a:buAutoNum type="arabicPeriod"/>
            </a:pPr>
            <a:endParaRPr lang="en-US" sz="12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200" dirty="0">
                <a:latin typeface="Times New Roman" panose="02020603050405020304" pitchFamily="18" charset="0"/>
                <a:cs typeface="Times New Roman" panose="02020603050405020304" pitchFamily="18" charset="0"/>
              </a:rPr>
              <a:t>Food Service Fund (520) – Accounts for revenue and expenses associated with the District’s food service program.</a:t>
            </a:r>
          </a:p>
          <a:p>
            <a:pPr marL="342900" indent="-342900">
              <a:buFont typeface="+mj-lt"/>
              <a:buAutoNum type="arabicPeriod"/>
            </a:pPr>
            <a:endParaRPr lang="en-US" sz="12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200" dirty="0">
                <a:latin typeface="Times New Roman" panose="02020603050405020304" pitchFamily="18" charset="0"/>
                <a:cs typeface="Times New Roman" panose="02020603050405020304" pitchFamily="18" charset="0"/>
              </a:rPr>
              <a:t>TCC Grant Fund (529) – Accounts for the revenue and expenses associated with the District’s operations of the Troy Career Center.</a:t>
            </a:r>
          </a:p>
          <a:p>
            <a:pPr marL="342900" indent="-342900">
              <a:buFont typeface="+mj-lt"/>
              <a:buAutoNum type="arabicPeriod"/>
            </a:pPr>
            <a:endParaRPr lang="en-US" sz="12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200" dirty="0">
                <a:latin typeface="Times New Roman" panose="02020603050405020304" pitchFamily="18" charset="0"/>
                <a:cs typeface="Times New Roman" panose="02020603050405020304" pitchFamily="18" charset="0"/>
              </a:rPr>
              <a:t>Community Service Fund (530) – Accounts for revenue and expenses associated with the District’s fee for service programs, including community recreation and CARE.</a:t>
            </a:r>
          </a:p>
          <a:p>
            <a:pPr marL="342900" indent="-342900">
              <a:buFont typeface="+mj-lt"/>
              <a:buAutoNum type="arabicPeriod"/>
            </a:pPr>
            <a:endParaRPr lang="en-US" sz="12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200" dirty="0">
                <a:latin typeface="Times New Roman" panose="02020603050405020304" pitchFamily="18" charset="0"/>
                <a:cs typeface="Times New Roman" panose="02020603050405020304" pitchFamily="18" charset="0"/>
              </a:rPr>
              <a:t>Troy Preschool Fund (531) – Accounts for the revenue and expenses associated with the operation of the Troy School District Preschool program.</a:t>
            </a:r>
            <a:endParaRPr lang="en-US" sz="1200" dirty="0"/>
          </a:p>
          <a:p>
            <a:pPr marL="342900" indent="-342900">
              <a:buFont typeface="+mj-lt"/>
              <a:buAutoNum type="arabicPeriod"/>
            </a:pPr>
            <a:endParaRPr lang="en-US" sz="12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200" dirty="0">
                <a:latin typeface="Times New Roman" panose="02020603050405020304" pitchFamily="18" charset="0"/>
                <a:cs typeface="Times New Roman" panose="02020603050405020304" pitchFamily="18" charset="0"/>
              </a:rPr>
              <a:t>Facility Rental Fund (535) – Accounts for the revenue and expenses associated with the District’s rental of various facilities including the salaries and benefits of the theater manager. </a:t>
            </a:r>
          </a:p>
          <a:p>
            <a:pPr marL="342900" indent="-342900">
              <a:buFont typeface="+mj-lt"/>
              <a:buAutoNum type="arabicPeriod"/>
            </a:pPr>
            <a:endParaRPr lang="en-US" sz="12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1200" dirty="0">
                <a:latin typeface="Times New Roman" panose="02020603050405020304" pitchFamily="18" charset="0"/>
                <a:cs typeface="Times New Roman" panose="02020603050405020304" pitchFamily="18" charset="0"/>
              </a:rPr>
              <a:t>Troy School and Student Activities Fund (570) – Accounts for the transactions of student groups for school and school-related purposes.  </a:t>
            </a:r>
          </a:p>
          <a:p>
            <a:pPr marL="342900" indent="-342900">
              <a:buFont typeface="+mj-lt"/>
              <a:buAutoNum type="arabicPeriod"/>
            </a:pPr>
            <a:endParaRPr lang="en-US" sz="1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89828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3C29C58-E4AA-4F4D-B73D-4E9E40CCEDD5}"/>
              </a:ext>
            </a:extLst>
          </p:cNvPr>
          <p:cNvPicPr>
            <a:picLocks noChangeAspect="1"/>
          </p:cNvPicPr>
          <p:nvPr/>
        </p:nvPicPr>
        <p:blipFill>
          <a:blip r:embed="rId2"/>
          <a:stretch>
            <a:fillRect/>
          </a:stretch>
        </p:blipFill>
        <p:spPr>
          <a:xfrm>
            <a:off x="90488" y="237885"/>
            <a:ext cx="8963025" cy="6382231"/>
          </a:xfrm>
          <a:prstGeom prst="rect">
            <a:avLst/>
          </a:prstGeom>
          <a:noFill/>
        </p:spPr>
      </p:pic>
      <p:sp>
        <p:nvSpPr>
          <p:cNvPr id="4" name="Slide Number Placeholder 3" hidden="1">
            <a:extLst>
              <a:ext uri="{FF2B5EF4-FFF2-40B4-BE49-F238E27FC236}">
                <a16:creationId xmlns:a16="http://schemas.microsoft.com/office/drawing/2014/main" id="{D8A0B02B-0BD5-4F7E-AFA8-3CE81D059747}"/>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25</a:t>
            </a:fld>
            <a:endParaRPr lang="en-US" altLang="en-US"/>
          </a:p>
        </p:txBody>
      </p:sp>
    </p:spTree>
    <p:extLst>
      <p:ext uri="{BB962C8B-B14F-4D97-AF65-F5344CB8AC3E}">
        <p14:creationId xmlns:p14="http://schemas.microsoft.com/office/powerpoint/2010/main" val="20392931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8152653-244C-4335-A84A-811584205676}"/>
              </a:ext>
            </a:extLst>
          </p:cNvPr>
          <p:cNvPicPr>
            <a:picLocks noChangeAspect="1"/>
          </p:cNvPicPr>
          <p:nvPr/>
        </p:nvPicPr>
        <p:blipFill>
          <a:blip r:embed="rId2"/>
          <a:stretch>
            <a:fillRect/>
          </a:stretch>
        </p:blipFill>
        <p:spPr>
          <a:xfrm>
            <a:off x="289156" y="68263"/>
            <a:ext cx="8565689" cy="6721475"/>
          </a:xfrm>
          <a:prstGeom prst="rect">
            <a:avLst/>
          </a:prstGeom>
          <a:noFill/>
        </p:spPr>
      </p:pic>
      <p:sp>
        <p:nvSpPr>
          <p:cNvPr id="4" name="Slide Number Placeholder 3" hidden="1">
            <a:extLst>
              <a:ext uri="{FF2B5EF4-FFF2-40B4-BE49-F238E27FC236}">
                <a16:creationId xmlns:a16="http://schemas.microsoft.com/office/drawing/2014/main" id="{9D3061AF-E322-4848-876E-B26CF96A988B}"/>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26</a:t>
            </a:fld>
            <a:endParaRPr lang="en-US" altLang="en-US"/>
          </a:p>
        </p:txBody>
      </p:sp>
    </p:spTree>
    <p:extLst>
      <p:ext uri="{BB962C8B-B14F-4D97-AF65-F5344CB8AC3E}">
        <p14:creationId xmlns:p14="http://schemas.microsoft.com/office/powerpoint/2010/main" val="19288778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19F8E80-4047-47D7-B410-9E6430128B23}"/>
              </a:ext>
            </a:extLst>
          </p:cNvPr>
          <p:cNvPicPr>
            <a:picLocks noChangeAspect="1"/>
          </p:cNvPicPr>
          <p:nvPr/>
        </p:nvPicPr>
        <p:blipFill>
          <a:blip r:embed="rId2"/>
          <a:stretch>
            <a:fillRect/>
          </a:stretch>
        </p:blipFill>
        <p:spPr>
          <a:xfrm>
            <a:off x="90488" y="792013"/>
            <a:ext cx="8963025" cy="5273975"/>
          </a:xfrm>
          <a:prstGeom prst="rect">
            <a:avLst/>
          </a:prstGeom>
          <a:noFill/>
        </p:spPr>
      </p:pic>
      <p:sp>
        <p:nvSpPr>
          <p:cNvPr id="4" name="Slide Number Placeholder 3" hidden="1">
            <a:extLst>
              <a:ext uri="{FF2B5EF4-FFF2-40B4-BE49-F238E27FC236}">
                <a16:creationId xmlns:a16="http://schemas.microsoft.com/office/drawing/2014/main" id="{2B487DBE-EA76-452C-8FC2-79636EB0DD8D}"/>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27</a:t>
            </a:fld>
            <a:endParaRPr lang="en-US" altLang="en-US"/>
          </a:p>
        </p:txBody>
      </p:sp>
    </p:spTree>
    <p:extLst>
      <p:ext uri="{BB962C8B-B14F-4D97-AF65-F5344CB8AC3E}">
        <p14:creationId xmlns:p14="http://schemas.microsoft.com/office/powerpoint/2010/main" val="36490765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1DFDFB6-BA6D-4182-99AC-C9C9A9D7A2EB}"/>
              </a:ext>
            </a:extLst>
          </p:cNvPr>
          <p:cNvPicPr>
            <a:picLocks noChangeAspect="1"/>
          </p:cNvPicPr>
          <p:nvPr/>
        </p:nvPicPr>
        <p:blipFill>
          <a:blip r:embed="rId2"/>
          <a:stretch>
            <a:fillRect/>
          </a:stretch>
        </p:blipFill>
        <p:spPr>
          <a:xfrm>
            <a:off x="90488" y="430280"/>
            <a:ext cx="8963025" cy="5997440"/>
          </a:xfrm>
          <a:prstGeom prst="rect">
            <a:avLst/>
          </a:prstGeom>
          <a:noFill/>
        </p:spPr>
      </p:pic>
      <p:sp>
        <p:nvSpPr>
          <p:cNvPr id="4" name="Slide Number Placeholder 3" hidden="1">
            <a:extLst>
              <a:ext uri="{FF2B5EF4-FFF2-40B4-BE49-F238E27FC236}">
                <a16:creationId xmlns:a16="http://schemas.microsoft.com/office/drawing/2014/main" id="{3E84E74D-43A0-41AA-B7CF-69284AEF323A}"/>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28</a:t>
            </a:fld>
            <a:endParaRPr lang="en-US" altLang="en-US"/>
          </a:p>
        </p:txBody>
      </p:sp>
    </p:spTree>
    <p:extLst>
      <p:ext uri="{BB962C8B-B14F-4D97-AF65-F5344CB8AC3E}">
        <p14:creationId xmlns:p14="http://schemas.microsoft.com/office/powerpoint/2010/main" val="7716824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1A32ADD-237B-424F-856D-077CBCDC547F}"/>
              </a:ext>
            </a:extLst>
          </p:cNvPr>
          <p:cNvPicPr>
            <a:picLocks noChangeAspect="1"/>
          </p:cNvPicPr>
          <p:nvPr/>
        </p:nvPicPr>
        <p:blipFill>
          <a:blip r:embed="rId2"/>
          <a:stretch>
            <a:fillRect/>
          </a:stretch>
        </p:blipFill>
        <p:spPr>
          <a:xfrm>
            <a:off x="856858" y="68263"/>
            <a:ext cx="7430285" cy="6721475"/>
          </a:xfrm>
          <a:prstGeom prst="rect">
            <a:avLst/>
          </a:prstGeom>
          <a:noFill/>
        </p:spPr>
      </p:pic>
      <p:sp>
        <p:nvSpPr>
          <p:cNvPr id="4" name="Slide Number Placeholder 3" hidden="1">
            <a:extLst>
              <a:ext uri="{FF2B5EF4-FFF2-40B4-BE49-F238E27FC236}">
                <a16:creationId xmlns:a16="http://schemas.microsoft.com/office/drawing/2014/main" id="{2E4AD4EF-D176-4188-9AD9-7E1B515919CC}"/>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29</a:t>
            </a:fld>
            <a:endParaRPr lang="en-US" altLang="en-US"/>
          </a:p>
        </p:txBody>
      </p:sp>
    </p:spTree>
    <p:extLst>
      <p:ext uri="{BB962C8B-B14F-4D97-AF65-F5344CB8AC3E}">
        <p14:creationId xmlns:p14="http://schemas.microsoft.com/office/powerpoint/2010/main" val="1838021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BEBA8EAE-BF5A-486C-A8C5-ECC9F3942E4B}">
                <a14:imgProps xmlns:a14="http://schemas.microsoft.com/office/drawing/2010/main">
                  <a14:imgLayer r:embed="rId3">
                    <a14:imgEffect>
                      <a14:colorTemperature colorTemp="6590"/>
                    </a14:imgEffect>
                    <a14:imgEffect>
                      <a14:saturation sat="40000"/>
                    </a14:imgEffect>
                  </a14:imgLayer>
                </a14:imgProps>
              </a:ext>
              <a:ext uri="{28A0092B-C50C-407E-A947-70E740481C1C}">
                <a14:useLocalDpi xmlns:a14="http://schemas.microsoft.com/office/drawing/2010/main" val="0"/>
              </a:ext>
            </a:extLst>
          </a:blip>
          <a:stretch>
            <a:fillRect/>
          </a:stretch>
        </p:blipFill>
        <p:spPr>
          <a:xfrm>
            <a:off x="228601" y="6241655"/>
            <a:ext cx="1523999" cy="323338"/>
          </a:xfrm>
        </p:spPr>
      </p:pic>
      <p:sp>
        <p:nvSpPr>
          <p:cNvPr id="4" name="Slide Number Placeholder 3"/>
          <p:cNvSpPr>
            <a:spLocks noGrp="1"/>
          </p:cNvSpPr>
          <p:nvPr>
            <p:ph type="sldNum" sz="quarter" idx="12"/>
          </p:nvPr>
        </p:nvSpPr>
        <p:spPr/>
        <p:txBody>
          <a:bodyPr/>
          <a:lstStyle/>
          <a:p>
            <a:pPr>
              <a:defRPr/>
            </a:pPr>
            <a:fld id="{1A25CF7E-05FF-4B4A-9944-BE57E82D8571}" type="slidenum">
              <a:rPr lang="en-US" altLang="en-US" sz="1400" smtClean="0">
                <a:latin typeface="Times New Roman" panose="02020603050405020304" pitchFamily="18" charset="0"/>
                <a:cs typeface="Times New Roman" panose="02020603050405020304" pitchFamily="18" charset="0"/>
              </a:rPr>
              <a:pPr>
                <a:defRPr/>
              </a:pPr>
              <a:t>3</a:t>
            </a:fld>
            <a:endParaRPr lang="en-US" altLang="en-US" sz="1400" dirty="0">
              <a:latin typeface="Times New Roman" panose="02020603050405020304" pitchFamily="18" charset="0"/>
              <a:cs typeface="Times New Roman" panose="02020603050405020304" pitchFamily="18" charset="0"/>
            </a:endParaRPr>
          </a:p>
        </p:txBody>
      </p:sp>
      <p:graphicFrame>
        <p:nvGraphicFramePr>
          <p:cNvPr id="7" name="Object 2"/>
          <p:cNvGraphicFramePr>
            <a:graphicFrameLocks noChangeAspect="1"/>
          </p:cNvGraphicFramePr>
          <p:nvPr>
            <p:extLst>
              <p:ext uri="{D42A27DB-BD31-4B8C-83A1-F6EECF244321}">
                <p14:modId xmlns:p14="http://schemas.microsoft.com/office/powerpoint/2010/main" val="3876095919"/>
              </p:ext>
            </p:extLst>
          </p:nvPr>
        </p:nvGraphicFramePr>
        <p:xfrm>
          <a:off x="304800" y="165100"/>
          <a:ext cx="8712200" cy="6692900"/>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p:cNvSpPr txBox="1"/>
          <p:nvPr/>
        </p:nvSpPr>
        <p:spPr>
          <a:xfrm>
            <a:off x="6172200" y="5410200"/>
            <a:ext cx="2057400" cy="307777"/>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2.12% Increase</a:t>
            </a:r>
          </a:p>
        </p:txBody>
      </p:sp>
    </p:spTree>
    <p:extLst>
      <p:ext uri="{BB962C8B-B14F-4D97-AF65-F5344CB8AC3E}">
        <p14:creationId xmlns:p14="http://schemas.microsoft.com/office/powerpoint/2010/main" val="6604013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AE484EF-4CF4-44A2-9B59-79F8CDD2368D}"/>
              </a:ext>
            </a:extLst>
          </p:cNvPr>
          <p:cNvPicPr>
            <a:picLocks noChangeAspect="1"/>
          </p:cNvPicPr>
          <p:nvPr/>
        </p:nvPicPr>
        <p:blipFill>
          <a:blip r:embed="rId2"/>
          <a:stretch>
            <a:fillRect/>
          </a:stretch>
        </p:blipFill>
        <p:spPr>
          <a:xfrm>
            <a:off x="416907" y="68263"/>
            <a:ext cx="8310187" cy="6721475"/>
          </a:xfrm>
          <a:prstGeom prst="rect">
            <a:avLst/>
          </a:prstGeom>
          <a:noFill/>
        </p:spPr>
      </p:pic>
      <p:sp>
        <p:nvSpPr>
          <p:cNvPr id="4" name="Slide Number Placeholder 3" hidden="1">
            <a:extLst>
              <a:ext uri="{FF2B5EF4-FFF2-40B4-BE49-F238E27FC236}">
                <a16:creationId xmlns:a16="http://schemas.microsoft.com/office/drawing/2014/main" id="{2E4AD4EF-D176-4188-9AD9-7E1B515919CC}"/>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30</a:t>
            </a:fld>
            <a:endParaRPr lang="en-US" altLang="en-US"/>
          </a:p>
        </p:txBody>
      </p:sp>
    </p:spTree>
    <p:extLst>
      <p:ext uri="{BB962C8B-B14F-4D97-AF65-F5344CB8AC3E}">
        <p14:creationId xmlns:p14="http://schemas.microsoft.com/office/powerpoint/2010/main" val="31249779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7A53CA1-647A-48BB-AEFD-9602272CB31F}"/>
              </a:ext>
            </a:extLst>
          </p:cNvPr>
          <p:cNvPicPr>
            <a:picLocks noChangeAspect="1"/>
          </p:cNvPicPr>
          <p:nvPr/>
        </p:nvPicPr>
        <p:blipFill>
          <a:blip r:embed="rId2"/>
          <a:stretch>
            <a:fillRect/>
          </a:stretch>
        </p:blipFill>
        <p:spPr>
          <a:xfrm>
            <a:off x="796925" y="68263"/>
            <a:ext cx="7550150" cy="6721475"/>
          </a:xfrm>
          <a:prstGeom prst="rect">
            <a:avLst/>
          </a:prstGeom>
          <a:noFill/>
        </p:spPr>
      </p:pic>
      <p:sp>
        <p:nvSpPr>
          <p:cNvPr id="4" name="Slide Number Placeholder 3" hidden="1">
            <a:extLst>
              <a:ext uri="{FF2B5EF4-FFF2-40B4-BE49-F238E27FC236}">
                <a16:creationId xmlns:a16="http://schemas.microsoft.com/office/drawing/2014/main" id="{2E4AD4EF-D176-4188-9AD9-7E1B515919CC}"/>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31</a:t>
            </a:fld>
            <a:endParaRPr lang="en-US" altLang="en-US"/>
          </a:p>
        </p:txBody>
      </p:sp>
    </p:spTree>
    <p:extLst>
      <p:ext uri="{BB962C8B-B14F-4D97-AF65-F5344CB8AC3E}">
        <p14:creationId xmlns:p14="http://schemas.microsoft.com/office/powerpoint/2010/main" val="27368185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E43ED00-7DF9-4775-92C7-056B439EF76E}"/>
              </a:ext>
            </a:extLst>
          </p:cNvPr>
          <p:cNvPicPr>
            <a:picLocks noChangeAspect="1"/>
          </p:cNvPicPr>
          <p:nvPr/>
        </p:nvPicPr>
        <p:blipFill>
          <a:blip r:embed="rId2"/>
          <a:stretch>
            <a:fillRect/>
          </a:stretch>
        </p:blipFill>
        <p:spPr>
          <a:xfrm>
            <a:off x="90488" y="354146"/>
            <a:ext cx="8963025" cy="6149709"/>
          </a:xfrm>
          <a:prstGeom prst="rect">
            <a:avLst/>
          </a:prstGeom>
          <a:noFill/>
        </p:spPr>
      </p:pic>
      <p:sp>
        <p:nvSpPr>
          <p:cNvPr id="4" name="Slide Number Placeholder 3" hidden="1">
            <a:extLst>
              <a:ext uri="{FF2B5EF4-FFF2-40B4-BE49-F238E27FC236}">
                <a16:creationId xmlns:a16="http://schemas.microsoft.com/office/drawing/2014/main" id="{2E4AD4EF-D176-4188-9AD9-7E1B515919CC}"/>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32</a:t>
            </a:fld>
            <a:endParaRPr lang="en-US" altLang="en-US"/>
          </a:p>
        </p:txBody>
      </p:sp>
    </p:spTree>
    <p:extLst>
      <p:ext uri="{BB962C8B-B14F-4D97-AF65-F5344CB8AC3E}">
        <p14:creationId xmlns:p14="http://schemas.microsoft.com/office/powerpoint/2010/main" val="40846783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B343FCD-F56E-45CD-BA96-BAF2E221A35C}"/>
              </a:ext>
            </a:extLst>
          </p:cNvPr>
          <p:cNvPicPr>
            <a:picLocks noChangeAspect="1"/>
          </p:cNvPicPr>
          <p:nvPr/>
        </p:nvPicPr>
        <p:blipFill>
          <a:blip r:embed="rId2"/>
          <a:stretch>
            <a:fillRect/>
          </a:stretch>
        </p:blipFill>
        <p:spPr>
          <a:xfrm>
            <a:off x="796925" y="68263"/>
            <a:ext cx="7550150" cy="6721475"/>
          </a:xfrm>
          <a:prstGeom prst="rect">
            <a:avLst/>
          </a:prstGeom>
          <a:noFill/>
        </p:spPr>
      </p:pic>
      <p:sp>
        <p:nvSpPr>
          <p:cNvPr id="4" name="Slide Number Placeholder 3" hidden="1">
            <a:extLst>
              <a:ext uri="{FF2B5EF4-FFF2-40B4-BE49-F238E27FC236}">
                <a16:creationId xmlns:a16="http://schemas.microsoft.com/office/drawing/2014/main" id="{2E4AD4EF-D176-4188-9AD9-7E1B515919CC}"/>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33</a:t>
            </a:fld>
            <a:endParaRPr lang="en-US" altLang="en-US"/>
          </a:p>
        </p:txBody>
      </p:sp>
    </p:spTree>
    <p:extLst>
      <p:ext uri="{BB962C8B-B14F-4D97-AF65-F5344CB8AC3E}">
        <p14:creationId xmlns:p14="http://schemas.microsoft.com/office/powerpoint/2010/main" val="21634917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7C5CE42-070F-4C97-9502-832FAD8722EB}"/>
              </a:ext>
            </a:extLst>
          </p:cNvPr>
          <p:cNvPicPr>
            <a:picLocks noChangeAspect="1"/>
          </p:cNvPicPr>
          <p:nvPr/>
        </p:nvPicPr>
        <p:blipFill>
          <a:blip r:embed="rId2"/>
          <a:stretch>
            <a:fillRect/>
          </a:stretch>
        </p:blipFill>
        <p:spPr>
          <a:xfrm>
            <a:off x="90488" y="1183298"/>
            <a:ext cx="8963025" cy="4491405"/>
          </a:xfrm>
          <a:prstGeom prst="rect">
            <a:avLst/>
          </a:prstGeom>
          <a:noFill/>
        </p:spPr>
      </p:pic>
      <p:sp>
        <p:nvSpPr>
          <p:cNvPr id="4" name="Slide Number Placeholder 3" hidden="1">
            <a:extLst>
              <a:ext uri="{FF2B5EF4-FFF2-40B4-BE49-F238E27FC236}">
                <a16:creationId xmlns:a16="http://schemas.microsoft.com/office/drawing/2014/main" id="{2E4AD4EF-D176-4188-9AD9-7E1B515919CC}"/>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34</a:t>
            </a:fld>
            <a:endParaRPr lang="en-US" altLang="en-US"/>
          </a:p>
        </p:txBody>
      </p:sp>
    </p:spTree>
    <p:extLst>
      <p:ext uri="{BB962C8B-B14F-4D97-AF65-F5344CB8AC3E}">
        <p14:creationId xmlns:p14="http://schemas.microsoft.com/office/powerpoint/2010/main" val="24290865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730765A-4882-4196-9933-3832351E51C1}"/>
              </a:ext>
            </a:extLst>
          </p:cNvPr>
          <p:cNvPicPr>
            <a:picLocks noChangeAspect="1"/>
          </p:cNvPicPr>
          <p:nvPr/>
        </p:nvPicPr>
        <p:blipFill>
          <a:blip r:embed="rId2"/>
          <a:stretch>
            <a:fillRect/>
          </a:stretch>
        </p:blipFill>
        <p:spPr>
          <a:xfrm>
            <a:off x="90488" y="251073"/>
            <a:ext cx="8963025" cy="6355855"/>
          </a:xfrm>
          <a:prstGeom prst="rect">
            <a:avLst/>
          </a:prstGeom>
          <a:noFill/>
        </p:spPr>
      </p:pic>
      <p:sp>
        <p:nvSpPr>
          <p:cNvPr id="2" name="Slide Number Placeholder 1" hidden="1">
            <a:extLst>
              <a:ext uri="{FF2B5EF4-FFF2-40B4-BE49-F238E27FC236}">
                <a16:creationId xmlns:a16="http://schemas.microsoft.com/office/drawing/2014/main" id="{F3DC0546-99FA-4060-AEC7-AC96AB7E7DA9}"/>
              </a:ext>
            </a:extLst>
          </p:cNvPr>
          <p:cNvSpPr>
            <a:spLocks noGrp="1"/>
          </p:cNvSpPr>
          <p:nvPr>
            <p:ph type="sldNum" sz="quarter" idx="12"/>
          </p:nvPr>
        </p:nvSpPr>
        <p:spPr/>
        <p:txBody>
          <a:bodyPr/>
          <a:lstStyle/>
          <a:p>
            <a:pPr>
              <a:spcAft>
                <a:spcPts val="600"/>
              </a:spcAft>
              <a:defRPr/>
            </a:pPr>
            <a:fld id="{81627D45-3680-4120-ADEC-2D4CED3EEEA1}" type="slidenum">
              <a:rPr lang="en-US" altLang="en-US" smtClean="0"/>
              <a:pPr>
                <a:spcAft>
                  <a:spcPts val="600"/>
                </a:spcAft>
                <a:defRPr/>
              </a:pPr>
              <a:t>35</a:t>
            </a:fld>
            <a:endParaRPr lang="en-US" altLang="en-US"/>
          </a:p>
        </p:txBody>
      </p:sp>
    </p:spTree>
    <p:extLst>
      <p:ext uri="{BB962C8B-B14F-4D97-AF65-F5344CB8AC3E}">
        <p14:creationId xmlns:p14="http://schemas.microsoft.com/office/powerpoint/2010/main" val="33008781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448C22B-6EE1-417B-99AB-DED5004ACD01}"/>
              </a:ext>
            </a:extLst>
          </p:cNvPr>
          <p:cNvPicPr>
            <a:picLocks noChangeAspect="1"/>
          </p:cNvPicPr>
          <p:nvPr/>
        </p:nvPicPr>
        <p:blipFill>
          <a:blip r:embed="rId2"/>
          <a:stretch>
            <a:fillRect/>
          </a:stretch>
        </p:blipFill>
        <p:spPr>
          <a:xfrm>
            <a:off x="90488" y="936244"/>
            <a:ext cx="8963025" cy="4985512"/>
          </a:xfrm>
          <a:prstGeom prst="rect">
            <a:avLst/>
          </a:prstGeom>
          <a:noFill/>
        </p:spPr>
      </p:pic>
      <p:sp>
        <p:nvSpPr>
          <p:cNvPr id="4" name="Slide Number Placeholder 3" hidden="1">
            <a:extLst>
              <a:ext uri="{FF2B5EF4-FFF2-40B4-BE49-F238E27FC236}">
                <a16:creationId xmlns:a16="http://schemas.microsoft.com/office/drawing/2014/main" id="{E37CC446-BC43-49BB-AD3D-918FA22BE71D}"/>
              </a:ext>
            </a:extLst>
          </p:cNvPr>
          <p:cNvSpPr>
            <a:spLocks noGrp="1"/>
          </p:cNvSpPr>
          <p:nvPr>
            <p:ph type="sldNum" sz="quarter" idx="12"/>
          </p:nvPr>
        </p:nvSpPr>
        <p:spPr/>
        <p:txBody>
          <a:bodyPr/>
          <a:lstStyle/>
          <a:p>
            <a:pPr>
              <a:spcAft>
                <a:spcPts val="600"/>
              </a:spcAft>
              <a:defRPr/>
            </a:pPr>
            <a:fld id="{1A25CF7E-05FF-4B4A-9944-BE57E82D8571}" type="slidenum">
              <a:rPr lang="en-US" altLang="en-US" smtClean="0"/>
              <a:pPr>
                <a:spcAft>
                  <a:spcPts val="600"/>
                </a:spcAft>
                <a:defRPr/>
              </a:pPr>
              <a:t>36</a:t>
            </a:fld>
            <a:endParaRPr lang="en-US" altLang="en-US"/>
          </a:p>
        </p:txBody>
      </p:sp>
    </p:spTree>
    <p:extLst>
      <p:ext uri="{BB962C8B-B14F-4D97-AF65-F5344CB8AC3E}">
        <p14:creationId xmlns:p14="http://schemas.microsoft.com/office/powerpoint/2010/main" val="1232677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BEBA8EAE-BF5A-486C-A8C5-ECC9F3942E4B}">
                <a14:imgProps xmlns:a14="http://schemas.microsoft.com/office/drawing/2010/main">
                  <a14:imgLayer r:embed="rId3">
                    <a14:imgEffect>
                      <a14:colorTemperature colorTemp="6590"/>
                    </a14:imgEffect>
                    <a14:imgEffect>
                      <a14:saturation sat="40000"/>
                    </a14:imgEffect>
                  </a14:imgLayer>
                </a14:imgProps>
              </a:ext>
              <a:ext uri="{28A0092B-C50C-407E-A947-70E740481C1C}">
                <a14:useLocalDpi xmlns:a14="http://schemas.microsoft.com/office/drawing/2010/main" val="0"/>
              </a:ext>
            </a:extLst>
          </a:blip>
          <a:stretch>
            <a:fillRect/>
          </a:stretch>
        </p:blipFill>
        <p:spPr>
          <a:xfrm>
            <a:off x="228601" y="6241655"/>
            <a:ext cx="1523999" cy="323338"/>
          </a:xfrm>
        </p:spPr>
      </p:pic>
      <p:sp>
        <p:nvSpPr>
          <p:cNvPr id="4" name="Slide Number Placeholder 3"/>
          <p:cNvSpPr>
            <a:spLocks noGrp="1"/>
          </p:cNvSpPr>
          <p:nvPr>
            <p:ph type="sldNum" sz="quarter" idx="12"/>
          </p:nvPr>
        </p:nvSpPr>
        <p:spPr/>
        <p:txBody>
          <a:bodyPr/>
          <a:lstStyle/>
          <a:p>
            <a:pPr>
              <a:defRPr/>
            </a:pPr>
            <a:fld id="{1A25CF7E-05FF-4B4A-9944-BE57E82D8571}" type="slidenum">
              <a:rPr lang="en-US" altLang="en-US" sz="1400" smtClean="0">
                <a:latin typeface="Times New Roman" panose="02020603050405020304" pitchFamily="18" charset="0"/>
                <a:cs typeface="Times New Roman" panose="02020603050405020304" pitchFamily="18" charset="0"/>
              </a:rPr>
              <a:pPr>
                <a:defRPr/>
              </a:pPr>
              <a:t>4</a:t>
            </a:fld>
            <a:endParaRPr lang="en-US" altLang="en-US" sz="1400" dirty="0">
              <a:latin typeface="Times New Roman" panose="02020603050405020304" pitchFamily="18" charset="0"/>
              <a:cs typeface="Times New Roman" panose="02020603050405020304" pitchFamily="18" charset="0"/>
            </a:endParaRPr>
          </a:p>
        </p:txBody>
      </p:sp>
      <p:graphicFrame>
        <p:nvGraphicFramePr>
          <p:cNvPr id="6" name="Object 3"/>
          <p:cNvGraphicFramePr>
            <a:graphicFrameLocks noChangeAspect="1"/>
          </p:cNvGraphicFramePr>
          <p:nvPr>
            <p:extLst>
              <p:ext uri="{D42A27DB-BD31-4B8C-83A1-F6EECF244321}">
                <p14:modId xmlns:p14="http://schemas.microsoft.com/office/powerpoint/2010/main" val="1600679425"/>
              </p:ext>
            </p:extLst>
          </p:nvPr>
        </p:nvGraphicFramePr>
        <p:xfrm>
          <a:off x="0" y="0"/>
          <a:ext cx="9201150" cy="6096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91185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1A25CF7E-05FF-4B4A-9944-BE57E82D8571}" type="slidenum">
              <a:rPr lang="en-US" altLang="en-US" smtClean="0"/>
              <a:pPr>
                <a:defRPr/>
              </a:pPr>
              <a:t>5</a:t>
            </a:fld>
            <a:endParaRPr lang="en-US" altLang="en-US"/>
          </a:p>
        </p:txBody>
      </p:sp>
      <p:graphicFrame>
        <p:nvGraphicFramePr>
          <p:cNvPr id="5" name="Object 4"/>
          <p:cNvGraphicFramePr>
            <a:graphicFrameLocks noChangeAspect="1"/>
          </p:cNvGraphicFramePr>
          <p:nvPr>
            <p:extLst>
              <p:ext uri="{D42A27DB-BD31-4B8C-83A1-F6EECF244321}">
                <p14:modId xmlns:p14="http://schemas.microsoft.com/office/powerpoint/2010/main" val="3547630093"/>
              </p:ext>
            </p:extLst>
          </p:nvPr>
        </p:nvGraphicFramePr>
        <p:xfrm>
          <a:off x="165100" y="152400"/>
          <a:ext cx="8940800" cy="6705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61162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BEBA8EAE-BF5A-486C-A8C5-ECC9F3942E4B}">
                <a14:imgProps xmlns:a14="http://schemas.microsoft.com/office/drawing/2010/main">
                  <a14:imgLayer r:embed="rId3">
                    <a14:imgEffect>
                      <a14:colorTemperature colorTemp="6590"/>
                    </a14:imgEffect>
                    <a14:imgEffect>
                      <a14:saturation sat="40000"/>
                    </a14:imgEffect>
                  </a14:imgLayer>
                </a14:imgProps>
              </a:ext>
              <a:ext uri="{28A0092B-C50C-407E-A947-70E740481C1C}">
                <a14:useLocalDpi xmlns:a14="http://schemas.microsoft.com/office/drawing/2010/main" val="0"/>
              </a:ext>
            </a:extLst>
          </a:blip>
          <a:stretch>
            <a:fillRect/>
          </a:stretch>
        </p:blipFill>
        <p:spPr>
          <a:xfrm>
            <a:off x="228601" y="6241655"/>
            <a:ext cx="1523999" cy="323338"/>
          </a:xfrm>
        </p:spPr>
      </p:pic>
      <p:sp>
        <p:nvSpPr>
          <p:cNvPr id="4" name="Slide Number Placeholder 3"/>
          <p:cNvSpPr>
            <a:spLocks noGrp="1"/>
          </p:cNvSpPr>
          <p:nvPr>
            <p:ph type="sldNum" sz="quarter" idx="12"/>
          </p:nvPr>
        </p:nvSpPr>
        <p:spPr/>
        <p:txBody>
          <a:bodyPr/>
          <a:lstStyle/>
          <a:p>
            <a:pPr>
              <a:defRPr/>
            </a:pPr>
            <a:fld id="{1A25CF7E-05FF-4B4A-9944-BE57E82D8571}" type="slidenum">
              <a:rPr lang="en-US" altLang="en-US" sz="1400" smtClean="0">
                <a:latin typeface="Times New Roman" panose="02020603050405020304" pitchFamily="18" charset="0"/>
                <a:cs typeface="Times New Roman" panose="02020603050405020304" pitchFamily="18" charset="0"/>
              </a:rPr>
              <a:pPr>
                <a:defRPr/>
              </a:pPr>
              <a:t>6</a:t>
            </a:fld>
            <a:endParaRPr lang="en-US" altLang="en-US" sz="1400" dirty="0">
              <a:latin typeface="Times New Roman" panose="02020603050405020304" pitchFamily="18" charset="0"/>
              <a:cs typeface="Times New Roman" panose="02020603050405020304" pitchFamily="18" charset="0"/>
            </a:endParaRPr>
          </a:p>
        </p:txBody>
      </p:sp>
      <p:graphicFrame>
        <p:nvGraphicFramePr>
          <p:cNvPr id="6" name="Object 2"/>
          <p:cNvGraphicFramePr>
            <a:graphicFrameLocks noChangeAspect="1"/>
          </p:cNvGraphicFramePr>
          <p:nvPr>
            <p:extLst>
              <p:ext uri="{D42A27DB-BD31-4B8C-83A1-F6EECF244321}">
                <p14:modId xmlns:p14="http://schemas.microsoft.com/office/powerpoint/2010/main" val="2167039492"/>
              </p:ext>
            </p:extLst>
          </p:nvPr>
        </p:nvGraphicFramePr>
        <p:xfrm>
          <a:off x="0" y="0"/>
          <a:ext cx="9144000" cy="6705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91185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230AF6D-5504-48D4-9602-9192B5360813}"/>
              </a:ext>
            </a:extLst>
          </p:cNvPr>
          <p:cNvSpPr>
            <a:spLocks noGrp="1"/>
          </p:cNvSpPr>
          <p:nvPr>
            <p:ph type="sldNum" sz="quarter" idx="12"/>
          </p:nvPr>
        </p:nvSpPr>
        <p:spPr/>
        <p:txBody>
          <a:bodyPr/>
          <a:lstStyle/>
          <a:p>
            <a:pPr>
              <a:defRPr/>
            </a:pPr>
            <a:fld id="{1A25CF7E-05FF-4B4A-9944-BE57E82D8571}" type="slidenum">
              <a:rPr lang="en-US" altLang="en-US" smtClean="0"/>
              <a:pPr>
                <a:defRPr/>
              </a:pPr>
              <a:t>7</a:t>
            </a:fld>
            <a:endParaRPr lang="en-US" altLang="en-US"/>
          </a:p>
        </p:txBody>
      </p:sp>
      <p:pic>
        <p:nvPicPr>
          <p:cNvPr id="5" name="Picture 4">
            <a:extLst>
              <a:ext uri="{FF2B5EF4-FFF2-40B4-BE49-F238E27FC236}">
                <a16:creationId xmlns:a16="http://schemas.microsoft.com/office/drawing/2014/main" id="{83C70686-CE9A-4A60-8434-908BE67EB2F9}"/>
              </a:ext>
            </a:extLst>
          </p:cNvPr>
          <p:cNvPicPr>
            <a:picLocks noChangeAspect="1"/>
          </p:cNvPicPr>
          <p:nvPr/>
        </p:nvPicPr>
        <p:blipFill>
          <a:blip r:embed="rId2"/>
          <a:stretch>
            <a:fillRect/>
          </a:stretch>
        </p:blipFill>
        <p:spPr>
          <a:xfrm>
            <a:off x="196898" y="136526"/>
            <a:ext cx="8718502" cy="6584950"/>
          </a:xfrm>
          <a:prstGeom prst="rect">
            <a:avLst/>
          </a:prstGeom>
        </p:spPr>
      </p:pic>
    </p:spTree>
    <p:extLst>
      <p:ext uri="{BB962C8B-B14F-4D97-AF65-F5344CB8AC3E}">
        <p14:creationId xmlns:p14="http://schemas.microsoft.com/office/powerpoint/2010/main" val="3293361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67CCF36-5D3C-406E-948B-F6F192D07A24}"/>
              </a:ext>
            </a:extLst>
          </p:cNvPr>
          <p:cNvSpPr>
            <a:spLocks noGrp="1"/>
          </p:cNvSpPr>
          <p:nvPr>
            <p:ph type="sldNum" sz="quarter" idx="12"/>
          </p:nvPr>
        </p:nvSpPr>
        <p:spPr/>
        <p:txBody>
          <a:bodyPr/>
          <a:lstStyle/>
          <a:p>
            <a:pPr>
              <a:defRPr/>
            </a:pPr>
            <a:fld id="{1A25CF7E-05FF-4B4A-9944-BE57E82D8571}" type="slidenum">
              <a:rPr lang="en-US" altLang="en-US" smtClean="0"/>
              <a:pPr>
                <a:defRPr/>
              </a:pPr>
              <a:t>8</a:t>
            </a:fld>
            <a:endParaRPr lang="en-US" altLang="en-US"/>
          </a:p>
        </p:txBody>
      </p:sp>
      <p:pic>
        <p:nvPicPr>
          <p:cNvPr id="6" name="Picture 5">
            <a:extLst>
              <a:ext uri="{FF2B5EF4-FFF2-40B4-BE49-F238E27FC236}">
                <a16:creationId xmlns:a16="http://schemas.microsoft.com/office/drawing/2014/main" id="{348E17EB-DDC9-4E24-B391-5C26943935D6}"/>
              </a:ext>
            </a:extLst>
          </p:cNvPr>
          <p:cNvPicPr>
            <a:picLocks noChangeAspect="1"/>
          </p:cNvPicPr>
          <p:nvPr/>
        </p:nvPicPr>
        <p:blipFill>
          <a:blip r:embed="rId2"/>
          <a:stretch>
            <a:fillRect/>
          </a:stretch>
        </p:blipFill>
        <p:spPr>
          <a:xfrm>
            <a:off x="384048" y="301752"/>
            <a:ext cx="8484602" cy="6345287"/>
          </a:xfrm>
          <a:prstGeom prst="rect">
            <a:avLst/>
          </a:prstGeom>
        </p:spPr>
      </p:pic>
    </p:spTree>
    <p:extLst>
      <p:ext uri="{BB962C8B-B14F-4D97-AF65-F5344CB8AC3E}">
        <p14:creationId xmlns:p14="http://schemas.microsoft.com/office/powerpoint/2010/main" val="867722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A1A49-4362-4E00-AD52-74BB24CB93FD}"/>
              </a:ext>
            </a:extLst>
          </p:cNvPr>
          <p:cNvSpPr>
            <a:spLocks noGrp="1"/>
          </p:cNvSpPr>
          <p:nvPr>
            <p:ph type="title"/>
          </p:nvPr>
        </p:nvSpPr>
        <p:spPr>
          <a:xfrm>
            <a:off x="381000" y="2857500"/>
            <a:ext cx="8229600" cy="1143000"/>
          </a:xfrm>
        </p:spPr>
        <p:txBody>
          <a:bodyPr/>
          <a:lstStyle/>
          <a:p>
            <a:r>
              <a:rPr lang="en-US" dirty="0">
                <a:latin typeface="Times New Roman" panose="02020603050405020304" pitchFamily="18" charset="0"/>
                <a:cs typeface="Times New Roman" panose="02020603050405020304" pitchFamily="18" charset="0"/>
              </a:rPr>
              <a:t>General Fund</a:t>
            </a:r>
          </a:p>
        </p:txBody>
      </p:sp>
      <p:sp>
        <p:nvSpPr>
          <p:cNvPr id="4" name="Slide Number Placeholder 3">
            <a:extLst>
              <a:ext uri="{FF2B5EF4-FFF2-40B4-BE49-F238E27FC236}">
                <a16:creationId xmlns:a16="http://schemas.microsoft.com/office/drawing/2014/main" id="{D9EFEF5A-B156-456D-BD89-49EF9ADBF791}"/>
              </a:ext>
            </a:extLst>
          </p:cNvPr>
          <p:cNvSpPr>
            <a:spLocks noGrp="1"/>
          </p:cNvSpPr>
          <p:nvPr>
            <p:ph type="sldNum" sz="quarter" idx="12"/>
          </p:nvPr>
        </p:nvSpPr>
        <p:spPr/>
        <p:txBody>
          <a:bodyPr/>
          <a:lstStyle/>
          <a:p>
            <a:pPr>
              <a:defRPr/>
            </a:pPr>
            <a:fld id="{1A25CF7E-05FF-4B4A-9944-BE57E82D8571}" type="slidenum">
              <a:rPr lang="en-US" altLang="en-US" smtClean="0"/>
              <a:pPr>
                <a:defRPr/>
              </a:pPr>
              <a:t>9</a:t>
            </a:fld>
            <a:endParaRPr lang="en-US" altLang="en-US"/>
          </a:p>
        </p:txBody>
      </p:sp>
    </p:spTree>
    <p:extLst>
      <p:ext uri="{BB962C8B-B14F-4D97-AF65-F5344CB8AC3E}">
        <p14:creationId xmlns:p14="http://schemas.microsoft.com/office/powerpoint/2010/main" val="16185583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1304</TotalTime>
  <Words>864</Words>
  <Application>Microsoft Office PowerPoint</Application>
  <PresentationFormat>On-screen Show (4:3)</PresentationFormat>
  <Paragraphs>148</Paragraphs>
  <Slides>36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Calibri Light</vt:lpstr>
      <vt:lpstr>Tahoma</vt:lpstr>
      <vt:lpstr>Times New Roman</vt:lpstr>
      <vt:lpstr>Wingdings</vt:lpstr>
      <vt:lpstr>Office Theme</vt:lpstr>
      <vt:lpstr>PowerPoint Presentation</vt:lpstr>
      <vt:lpstr>Millage Rates</vt:lpstr>
      <vt:lpstr>PowerPoint Presentation</vt:lpstr>
      <vt:lpstr>PowerPoint Presentation</vt:lpstr>
      <vt:lpstr>PowerPoint Presentation</vt:lpstr>
      <vt:lpstr>PowerPoint Presentation</vt:lpstr>
      <vt:lpstr>PowerPoint Presentation</vt:lpstr>
      <vt:lpstr>PowerPoint Presentation</vt:lpstr>
      <vt:lpstr>General Fund</vt:lpstr>
      <vt:lpstr>2020-21 General Fund Budget Amendment #2 Revenue Adjustments</vt:lpstr>
      <vt:lpstr>2020-21 General Fund Budget Amendment #2 One-time Revenue Sources</vt:lpstr>
      <vt:lpstr>2020-21 General Fund Budget Amendment #2  Revenues by Source</vt:lpstr>
      <vt:lpstr>2020-21 General Fund Budget Amendment #2 Expenditure Adjustments </vt:lpstr>
      <vt:lpstr>2020-21 General Fund Budget Amendment #2 Expenditures by Object</vt:lpstr>
      <vt:lpstr>2020-21 General Fund Budget Amendment #2 Summary of Revenues &amp; Expenditures</vt:lpstr>
      <vt:lpstr>PowerPoint Presentation</vt:lpstr>
      <vt:lpstr>PowerPoint Presentation</vt:lpstr>
      <vt:lpstr>PowerPoint Presentation</vt:lpstr>
      <vt:lpstr>2021-22 General Fund Assumptions</vt:lpstr>
      <vt:lpstr>PowerPoint Presentation</vt:lpstr>
      <vt:lpstr>PowerPoint Presentation</vt:lpstr>
      <vt:lpstr>PowerPoint Presentation</vt:lpstr>
      <vt:lpstr>Ancillary Funds</vt:lpstr>
      <vt:lpstr>Ancillary Fund Descriptions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West, Rick</dc:creator>
  <cp:lastModifiedBy>West, Rick</cp:lastModifiedBy>
  <cp:revision>52</cp:revision>
  <dcterms:created xsi:type="dcterms:W3CDTF">2020-06-09T21:05:26Z</dcterms:created>
  <dcterms:modified xsi:type="dcterms:W3CDTF">2021-06-15T20:42:38Z</dcterms:modified>
</cp:coreProperties>
</file>